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36"/>
  </p:notesMasterIdLst>
  <p:handoutMasterIdLst>
    <p:handoutMasterId r:id="rId37"/>
  </p:handoutMasterIdLst>
  <p:sldIdLst>
    <p:sldId id="975" r:id="rId2"/>
    <p:sldId id="1044" r:id="rId3"/>
    <p:sldId id="1239" r:id="rId4"/>
    <p:sldId id="1144" r:id="rId5"/>
    <p:sldId id="1217" r:id="rId6"/>
    <p:sldId id="1218" r:id="rId7"/>
    <p:sldId id="1219" r:id="rId8"/>
    <p:sldId id="1237" r:id="rId9"/>
    <p:sldId id="1238" r:id="rId10"/>
    <p:sldId id="1137" r:id="rId11"/>
    <p:sldId id="1171" r:id="rId12"/>
    <p:sldId id="1172" r:id="rId13"/>
    <p:sldId id="1236" r:id="rId14"/>
    <p:sldId id="1213" r:id="rId15"/>
    <p:sldId id="1174" r:id="rId16"/>
    <p:sldId id="1173" r:id="rId17"/>
    <p:sldId id="1180" r:id="rId18"/>
    <p:sldId id="1181" r:id="rId19"/>
    <p:sldId id="1128" r:id="rId20"/>
    <p:sldId id="1221" r:id="rId21"/>
    <p:sldId id="1222" r:id="rId22"/>
    <p:sldId id="1223" r:id="rId23"/>
    <p:sldId id="1225" r:id="rId24"/>
    <p:sldId id="1224" r:id="rId25"/>
    <p:sldId id="1226" r:id="rId26"/>
    <p:sldId id="1227" r:id="rId27"/>
    <p:sldId id="1228" r:id="rId28"/>
    <p:sldId id="1229" r:id="rId29"/>
    <p:sldId id="1230" r:id="rId30"/>
    <p:sldId id="1232" r:id="rId31"/>
    <p:sldId id="1233" r:id="rId32"/>
    <p:sldId id="1234" r:id="rId33"/>
    <p:sldId id="1231" r:id="rId34"/>
    <p:sldId id="1235" r:id="rId35"/>
  </p:sldIdLst>
  <p:sldSz cx="9144000" cy="6858000" type="screen4x3"/>
  <p:notesSz cx="9144000" cy="6858000"/>
  <p:defaultTextStyle>
    <a:defPPr>
      <a:defRPr lang="zh-CN"/>
    </a:defPPr>
    <a:lvl1pPr algn="ctr" rtl="0" fontAlgn="base">
      <a:spcBef>
        <a:spcPct val="0"/>
      </a:spcBef>
      <a:spcAft>
        <a:spcPct val="0"/>
      </a:spcAft>
      <a:defRPr sz="2400" kern="1200">
        <a:solidFill>
          <a:schemeClr val="tx1"/>
        </a:solidFill>
        <a:latin typeface="Arial" charset="0"/>
        <a:ea typeface="黑体" pitchFamily="2" charset="-122"/>
        <a:cs typeface="+mn-cs"/>
      </a:defRPr>
    </a:lvl1pPr>
    <a:lvl2pPr marL="457200" algn="ctr" rtl="0" fontAlgn="base">
      <a:spcBef>
        <a:spcPct val="0"/>
      </a:spcBef>
      <a:spcAft>
        <a:spcPct val="0"/>
      </a:spcAft>
      <a:defRPr sz="2400" kern="1200">
        <a:solidFill>
          <a:schemeClr val="tx1"/>
        </a:solidFill>
        <a:latin typeface="Arial" charset="0"/>
        <a:ea typeface="黑体" pitchFamily="2" charset="-122"/>
        <a:cs typeface="+mn-cs"/>
      </a:defRPr>
    </a:lvl2pPr>
    <a:lvl3pPr marL="914400" algn="ctr" rtl="0" fontAlgn="base">
      <a:spcBef>
        <a:spcPct val="0"/>
      </a:spcBef>
      <a:spcAft>
        <a:spcPct val="0"/>
      </a:spcAft>
      <a:defRPr sz="2400" kern="1200">
        <a:solidFill>
          <a:schemeClr val="tx1"/>
        </a:solidFill>
        <a:latin typeface="Arial" charset="0"/>
        <a:ea typeface="黑体" pitchFamily="2" charset="-122"/>
        <a:cs typeface="+mn-cs"/>
      </a:defRPr>
    </a:lvl3pPr>
    <a:lvl4pPr marL="1371600" algn="ctr" rtl="0" fontAlgn="base">
      <a:spcBef>
        <a:spcPct val="0"/>
      </a:spcBef>
      <a:spcAft>
        <a:spcPct val="0"/>
      </a:spcAft>
      <a:defRPr sz="2400" kern="1200">
        <a:solidFill>
          <a:schemeClr val="tx1"/>
        </a:solidFill>
        <a:latin typeface="Arial" charset="0"/>
        <a:ea typeface="黑体" pitchFamily="2" charset="-122"/>
        <a:cs typeface="+mn-cs"/>
      </a:defRPr>
    </a:lvl4pPr>
    <a:lvl5pPr marL="1828800" algn="ctr" rtl="0" fontAlgn="base">
      <a:spcBef>
        <a:spcPct val="0"/>
      </a:spcBef>
      <a:spcAft>
        <a:spcPct val="0"/>
      </a:spcAft>
      <a:defRPr sz="2400" kern="1200">
        <a:solidFill>
          <a:schemeClr val="tx1"/>
        </a:solidFill>
        <a:latin typeface="Arial" charset="0"/>
        <a:ea typeface="黑体" pitchFamily="2" charset="-122"/>
        <a:cs typeface="+mn-cs"/>
      </a:defRPr>
    </a:lvl5pPr>
    <a:lvl6pPr marL="2286000" algn="l" defTabSz="914400" rtl="0" eaLnBrk="1" latinLnBrk="0" hangingPunct="1">
      <a:defRPr sz="2400" kern="1200">
        <a:solidFill>
          <a:schemeClr val="tx1"/>
        </a:solidFill>
        <a:latin typeface="Arial" charset="0"/>
        <a:ea typeface="黑体" pitchFamily="2" charset="-122"/>
        <a:cs typeface="+mn-cs"/>
      </a:defRPr>
    </a:lvl6pPr>
    <a:lvl7pPr marL="2743200" algn="l" defTabSz="914400" rtl="0" eaLnBrk="1" latinLnBrk="0" hangingPunct="1">
      <a:defRPr sz="2400" kern="1200">
        <a:solidFill>
          <a:schemeClr val="tx1"/>
        </a:solidFill>
        <a:latin typeface="Arial" charset="0"/>
        <a:ea typeface="黑体" pitchFamily="2" charset="-122"/>
        <a:cs typeface="+mn-cs"/>
      </a:defRPr>
    </a:lvl7pPr>
    <a:lvl8pPr marL="3200400" algn="l" defTabSz="914400" rtl="0" eaLnBrk="1" latinLnBrk="0" hangingPunct="1">
      <a:defRPr sz="2400" kern="1200">
        <a:solidFill>
          <a:schemeClr val="tx1"/>
        </a:solidFill>
        <a:latin typeface="Arial" charset="0"/>
        <a:ea typeface="黑体" pitchFamily="2" charset="-122"/>
        <a:cs typeface="+mn-cs"/>
      </a:defRPr>
    </a:lvl8pPr>
    <a:lvl9pPr marL="3657600" algn="l" defTabSz="914400" rtl="0" eaLnBrk="1" latinLnBrk="0" hangingPunct="1">
      <a:defRPr sz="2400" kern="1200">
        <a:solidFill>
          <a:schemeClr val="tx1"/>
        </a:solidFill>
        <a:latin typeface="Arial" charset="0"/>
        <a:ea typeface="黑体" pitchFamily="2" charset="-122"/>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666699"/>
    <a:srgbClr val="003366"/>
    <a:srgbClr val="93052E"/>
    <a:srgbClr val="922706"/>
    <a:srgbClr val="12357C"/>
    <a:srgbClr val="00FF00"/>
    <a:srgbClr val="FFFF00"/>
    <a:srgbClr val="DDDDDD"/>
    <a:srgbClr val="1325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9" autoAdjust="0"/>
    <p:restoredTop sz="73948" autoAdjust="0"/>
  </p:normalViewPr>
  <p:slideViewPr>
    <p:cSldViewPr snapToObjects="1">
      <p:cViewPr>
        <p:scale>
          <a:sx n="75" d="100"/>
          <a:sy n="75" d="100"/>
        </p:scale>
        <p:origin x="1662" y="1524"/>
      </p:cViewPr>
      <p:guideLst>
        <p:guide orient="horz" pos="23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132" d="100"/>
          <a:sy n="132" d="100"/>
        </p:scale>
        <p:origin x="-1902" y="-84"/>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smtClean="0">
                <a:ea typeface="宋体"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ea typeface="宋体"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smtClean="0">
                <a:ea typeface="宋体"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ea typeface="宋体" pitchFamily="2" charset="-122"/>
              </a:defRPr>
            </a:lvl1pPr>
          </a:lstStyle>
          <a:p>
            <a:pPr>
              <a:defRPr/>
            </a:pPr>
            <a:fld id="{BF1CCF88-CAC5-423F-8415-06F8C45503A3}" type="slidenum">
              <a:rPr lang="en-US" altLang="zh-CN"/>
              <a:pPr>
                <a:defRPr/>
              </a:pPr>
              <a:t>‹#›</a:t>
            </a:fld>
            <a:endParaRPr lang="en-US" altLang="zh-CN"/>
          </a:p>
        </p:txBody>
      </p:sp>
    </p:spTree>
    <p:extLst>
      <p:ext uri="{BB962C8B-B14F-4D97-AF65-F5344CB8AC3E}">
        <p14:creationId xmlns:p14="http://schemas.microsoft.com/office/powerpoint/2010/main" val="4161790665"/>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smtClean="0">
                <a:ea typeface="宋体"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ea typeface="宋体" pitchFamily="2" charset="-122"/>
              </a:defRPr>
            </a:lvl1pPr>
          </a:lstStyle>
          <a:p>
            <a:pPr>
              <a:defRPr/>
            </a:pPr>
            <a:endParaRPr lang="en-US" altLang="zh-CN"/>
          </a:p>
        </p:txBody>
      </p:sp>
      <p:sp>
        <p:nvSpPr>
          <p:cNvPr id="6148"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smtClean="0">
                <a:ea typeface="宋体"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ea typeface="宋体" pitchFamily="2" charset="-122"/>
              </a:defRPr>
            </a:lvl1pPr>
          </a:lstStyle>
          <a:p>
            <a:pPr>
              <a:defRPr/>
            </a:pPr>
            <a:fld id="{2013ECF3-00DE-4447-AAAD-A7A1226C76A9}" type="slidenum">
              <a:rPr lang="en-US" altLang="zh-CN"/>
              <a:pPr>
                <a:defRPr/>
              </a:pPr>
              <a:t>‹#›</a:t>
            </a:fld>
            <a:endParaRPr lang="en-US" altLang="zh-CN"/>
          </a:p>
        </p:txBody>
      </p:sp>
    </p:spTree>
    <p:extLst>
      <p:ext uri="{BB962C8B-B14F-4D97-AF65-F5344CB8AC3E}">
        <p14:creationId xmlns:p14="http://schemas.microsoft.com/office/powerpoint/2010/main" val="596460666"/>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eaLnBrk="0" hangingPunct="0">
              <a:defRPr sz="2400">
                <a:solidFill>
                  <a:schemeClr val="tx1"/>
                </a:solidFill>
                <a:latin typeface="Arial" charset="0"/>
                <a:ea typeface="黑体" pitchFamily="2" charset="-122"/>
              </a:defRPr>
            </a:lvl1pPr>
            <a:lvl2pPr marL="742950" indent="-285750" eaLnBrk="0" hangingPunct="0">
              <a:defRPr sz="2400">
                <a:solidFill>
                  <a:schemeClr val="tx1"/>
                </a:solidFill>
                <a:latin typeface="Arial" charset="0"/>
                <a:ea typeface="黑体" pitchFamily="2" charset="-122"/>
              </a:defRPr>
            </a:lvl2pPr>
            <a:lvl3pPr marL="1143000" indent="-228600" eaLnBrk="0" hangingPunct="0">
              <a:defRPr sz="2400">
                <a:solidFill>
                  <a:schemeClr val="tx1"/>
                </a:solidFill>
                <a:latin typeface="Arial" charset="0"/>
                <a:ea typeface="黑体" pitchFamily="2" charset="-122"/>
              </a:defRPr>
            </a:lvl3pPr>
            <a:lvl4pPr marL="1600200" indent="-228600" eaLnBrk="0" hangingPunct="0">
              <a:defRPr sz="2400">
                <a:solidFill>
                  <a:schemeClr val="tx1"/>
                </a:solidFill>
                <a:latin typeface="Arial" charset="0"/>
                <a:ea typeface="黑体" pitchFamily="2" charset="-122"/>
              </a:defRPr>
            </a:lvl4pPr>
            <a:lvl5pPr marL="2057400" indent="-228600" eaLnBrk="0" hangingPunct="0">
              <a:defRPr sz="2400">
                <a:solidFill>
                  <a:schemeClr val="tx1"/>
                </a:solidFill>
                <a:latin typeface="Arial" charset="0"/>
                <a:ea typeface="黑体" pitchFamily="2"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2"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2"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2"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2" charset="-122"/>
              </a:defRPr>
            </a:lvl9pPr>
          </a:lstStyle>
          <a:p>
            <a:pPr eaLnBrk="1" hangingPunct="1"/>
            <a:fld id="{18A64052-704B-4248-A4C1-999C956EB8B3}" type="slidenum">
              <a:rPr lang="en-US" altLang="zh-CN" sz="1200">
                <a:ea typeface="宋体" pitchFamily="2" charset="-122"/>
              </a:rPr>
              <a:pPr eaLnBrk="1" hangingPunct="1"/>
              <a:t>1</a:t>
            </a:fld>
            <a:endParaRPr lang="en-US" altLang="zh-CN" sz="1200">
              <a:ea typeface="宋体" pitchFamily="2" charset="-122"/>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r>
              <a:rPr lang="en-US" altLang="zh-CN" sz="1200" b="1" kern="1200" dirty="0" smtClean="0">
                <a:solidFill>
                  <a:schemeClr val="tx1"/>
                </a:solidFill>
                <a:effectLst/>
                <a:latin typeface="Arial" charset="0"/>
                <a:ea typeface="宋体" pitchFamily="2" charset="-122"/>
                <a:cs typeface="+mn-cs"/>
              </a:rPr>
              <a:t>Title: Medical image computing for cardiac modeling</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 </a:t>
            </a:r>
            <a:endParaRPr lang="zh-CN" altLang="zh-CN" sz="1200" kern="1200" dirty="0" smtClean="0">
              <a:solidFill>
                <a:schemeClr val="tx1"/>
              </a:solidFill>
              <a:effectLst/>
              <a:latin typeface="Arial" charset="0"/>
              <a:ea typeface="宋体" pitchFamily="2" charset="-122"/>
              <a:cs typeface="+mn-cs"/>
            </a:endParaRPr>
          </a:p>
          <a:p>
            <a:r>
              <a:rPr lang="en-US" altLang="zh-CN" sz="1200" b="1" i="1" kern="1200" dirty="0" smtClean="0">
                <a:solidFill>
                  <a:schemeClr val="tx1"/>
                </a:solidFill>
                <a:effectLst/>
                <a:latin typeface="Arial" charset="0"/>
                <a:ea typeface="宋体" pitchFamily="2" charset="-122"/>
                <a:cs typeface="+mn-cs"/>
              </a:rPr>
              <a:t>Xiahai Zhuang</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Research Professor </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Shanghai Jiao Tong University</a:t>
            </a:r>
            <a:endParaRPr lang="zh-CN" altLang="zh-CN" sz="1200" kern="1200" dirty="0" smtClean="0">
              <a:solidFill>
                <a:schemeClr val="tx1"/>
              </a:solidFill>
              <a:effectLst/>
              <a:latin typeface="Arial" charset="0"/>
              <a:ea typeface="宋体" pitchFamily="2" charset="-122"/>
              <a:cs typeface="+mn-cs"/>
            </a:endParaRPr>
          </a:p>
          <a:p>
            <a:r>
              <a:rPr lang="en-US" altLang="zh-CN" sz="1200" b="1" i="1" kern="1200" dirty="0" smtClean="0">
                <a:solidFill>
                  <a:schemeClr val="tx1"/>
                </a:solidFill>
                <a:effectLst/>
                <a:latin typeface="Arial" charset="0"/>
                <a:ea typeface="宋体" pitchFamily="2" charset="-122"/>
                <a:cs typeface="+mn-cs"/>
              </a:rPr>
              <a:t> </a:t>
            </a:r>
            <a:endParaRPr lang="zh-CN" altLang="zh-CN" sz="1200" kern="1200" dirty="0" smtClean="0">
              <a:solidFill>
                <a:schemeClr val="tx1"/>
              </a:solidFill>
              <a:effectLst/>
              <a:latin typeface="Arial" charset="0"/>
              <a:ea typeface="宋体" pitchFamily="2" charset="-122"/>
              <a:cs typeface="+mn-cs"/>
            </a:endParaRPr>
          </a:p>
          <a:p>
            <a:r>
              <a:rPr lang="en-US" altLang="zh-CN" sz="1200" b="1" i="1" kern="1200" dirty="0" smtClean="0">
                <a:solidFill>
                  <a:schemeClr val="tx1"/>
                </a:solidFill>
                <a:effectLst/>
                <a:latin typeface="Arial" charset="0"/>
                <a:ea typeface="宋体" pitchFamily="2" charset="-122"/>
                <a:cs typeface="+mn-cs"/>
              </a:rPr>
              <a:t>Abstract</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 </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Cardiac diseases are the number one cause of global deaths in modern countries. Being able to provide early diagnosis and treatment can dramatically reduce the death toll. Medical imaging and computing technology provides a way to detect and quantify the minor changes of the pathology and disease progress in an early stage; and the applications to clinical practice show tremendous potential in achieving this goal. Extracting the morphological and pathological information from medical images is a prerequisite in developing novel clinical applications, which has become a popular research topic in information processing domain as well as in medical research. This talk introduces the applications of medical imaging and computing technology to cardiology, reviews the challenges and methodologies in cardiac segmentation and applications in functional analysis and modeling of the heart. </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 </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 </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 </a:t>
            </a:r>
            <a:endParaRPr lang="zh-CN" altLang="zh-CN" sz="1200" kern="1200" dirty="0" smtClean="0">
              <a:solidFill>
                <a:schemeClr val="tx1"/>
              </a:solidFill>
              <a:effectLst/>
              <a:latin typeface="Arial" charset="0"/>
              <a:ea typeface="宋体" pitchFamily="2" charset="-122"/>
              <a:cs typeface="+mn-cs"/>
            </a:endParaRPr>
          </a:p>
          <a:p>
            <a:r>
              <a:rPr lang="en-US" altLang="zh-CN" sz="1200" b="1" i="1" kern="1200" dirty="0" smtClean="0">
                <a:solidFill>
                  <a:schemeClr val="tx1"/>
                </a:solidFill>
                <a:effectLst/>
                <a:latin typeface="Arial" charset="0"/>
                <a:ea typeface="宋体" pitchFamily="2" charset="-122"/>
                <a:cs typeface="+mn-cs"/>
              </a:rPr>
              <a:t>Biography </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 </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Prof. Xiahai Zhuang, PhD, is Research Professor in medical image computing and modelling, SJTU-CU International Corporative Research Centre, Dept. of Engineering Mechanics, School of Naval Architecture, Ocean &amp; Civil Engineering, Shanghai Jiao Tong University., Honorary Lecturer of Medical Physics Department, University College London, Editorial Board Member of International Journal of Radiology, Committee Member of International Conference on Functional Imaging and Modeling of the Heart, Member of Internal Medical Image Computing and Computer Assisted Intervention Society. He got his BSc and MSc in computer science in Tianjin University and Shanghai Jiao Tong University, respectively, PhD in medical physics and bioengineering department, University College London. After PhD, he worked as a research fellow in UCL. From 2012.4 to 2014.4 he was an associate professor in Chinese Academy of Sciences. Prof. Zhuang’s researches focus on medical image computing and the application to functional analysis and modelling of the heart, including cardiac segmentation, functional analysis of the heart and the clinical applications. He </a:t>
            </a:r>
            <a:r>
              <a:rPr lang="en-US" altLang="zh-CN" sz="1200" kern="1200" smtClean="0">
                <a:solidFill>
                  <a:schemeClr val="tx1"/>
                </a:solidFill>
                <a:effectLst/>
                <a:latin typeface="Arial" charset="0"/>
                <a:ea typeface="宋体" pitchFamily="2" charset="-122"/>
                <a:cs typeface="+mn-cs"/>
              </a:rPr>
              <a:t>has published 45 </a:t>
            </a:r>
            <a:r>
              <a:rPr lang="en-US" altLang="zh-CN" sz="1200" kern="1200" dirty="0" smtClean="0">
                <a:solidFill>
                  <a:schemeClr val="tx1"/>
                </a:solidFill>
                <a:effectLst/>
                <a:latin typeface="Arial" charset="0"/>
                <a:ea typeface="宋体" pitchFamily="2" charset="-122"/>
                <a:cs typeface="+mn-cs"/>
              </a:rPr>
              <a:t>peer-reviewed papers, filed 9 patents (one has been granted), gave a number of invited speeches for conferences/workshops, he serves as a regular scientific reviewer for over ten journals/conferences. His research was nominated twice and the runner-up for MICCAI young scientist Awards, in 2008 (first author) and 2012 (second author) respectively. Prof. Zhuang currently PIs two National Natural Science Foundation of China grants and a research fund from State Education Ministry of China.</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  </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 </a:t>
            </a:r>
            <a:endParaRPr lang="zh-CN" altLang="zh-CN" sz="1200" kern="1200" dirty="0">
              <a:solidFill>
                <a:schemeClr val="tx1"/>
              </a:solidFill>
              <a:effectLst/>
              <a:latin typeface="Arial" charset="0"/>
              <a:ea typeface="宋体" pitchFamily="2" charset="-122"/>
              <a:cs typeface="+mn-cs"/>
            </a:endParaRPr>
          </a:p>
        </p:txBody>
      </p:sp>
      <p:sp>
        <p:nvSpPr>
          <p:cNvPr id="2" name="日期占位符 1"/>
          <p:cNvSpPr>
            <a:spLocks noGrp="1"/>
          </p:cNvSpPr>
          <p:nvPr>
            <p:ph type="dt"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页眉占位符 3"/>
          <p:cNvSpPr>
            <a:spLocks noGrp="1"/>
          </p:cNvSpPr>
          <p:nvPr>
            <p:ph type="hdr" sz="quarter" idx="12"/>
          </p:nvPr>
        </p:nvSpPr>
        <p:spPr/>
        <p:txBody>
          <a:bodyPr/>
          <a:lstStyle/>
          <a:p>
            <a:pPr>
              <a:defRPr/>
            </a:pPr>
            <a:endParaRPr lang="en-US" altLang="zh-CN"/>
          </a:p>
        </p:txBody>
      </p:sp>
    </p:spTree>
    <p:extLst>
      <p:ext uri="{BB962C8B-B14F-4D97-AF65-F5344CB8AC3E}">
        <p14:creationId xmlns:p14="http://schemas.microsoft.com/office/powerpoint/2010/main" val="3546209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Arial" charset="0"/>
                <a:ea typeface="宋体" pitchFamily="2" charset="-122"/>
                <a:cs typeface="+mn-cs"/>
              </a:rPr>
              <a:t>where H denotes entropy, p(</a:t>
            </a:r>
            <a:r>
              <a:rPr lang="en-US" altLang="zh-CN" sz="1200" b="0" i="0" u="none" strike="noStrike" kern="1200" baseline="0" dirty="0" err="1" smtClean="0">
                <a:solidFill>
                  <a:schemeClr val="tx1"/>
                </a:solidFill>
                <a:latin typeface="Arial" charset="0"/>
                <a:ea typeface="宋体" pitchFamily="2" charset="-122"/>
                <a:cs typeface="+mn-cs"/>
              </a:rPr>
              <a:t>i,l</a:t>
            </a:r>
            <a:r>
              <a:rPr lang="en-US" altLang="zh-CN" sz="1200" b="0" i="0" u="none" strike="noStrike" kern="1200" baseline="0" dirty="0" smtClean="0">
                <a:solidFill>
                  <a:schemeClr val="tx1"/>
                </a:solidFill>
                <a:latin typeface="Arial" charset="0"/>
                <a:ea typeface="宋体" pitchFamily="2" charset="-122"/>
                <a:cs typeface="+mn-cs"/>
              </a:rPr>
              <a:t>) is the joint probability of the intensity value </a:t>
            </a:r>
            <a:r>
              <a:rPr lang="en-US" altLang="zh-CN" sz="1200" b="0" i="0" u="none" strike="noStrike" kern="1200" baseline="0" dirty="0" err="1" smtClean="0">
                <a:solidFill>
                  <a:schemeClr val="tx1"/>
                </a:solidFill>
                <a:latin typeface="Arial" charset="0"/>
                <a:ea typeface="宋体" pitchFamily="2" charset="-122"/>
                <a:cs typeface="+mn-cs"/>
              </a:rPr>
              <a:t>i</a:t>
            </a:r>
            <a:r>
              <a:rPr lang="en-US" altLang="zh-CN" sz="1200" b="0" i="0" u="none" strike="noStrike" kern="1200" baseline="0" dirty="0" smtClean="0">
                <a:solidFill>
                  <a:schemeClr val="tx1"/>
                </a:solidFill>
                <a:latin typeface="Arial" charset="0"/>
                <a:ea typeface="宋体" pitchFamily="2" charset="-122"/>
                <a:cs typeface="+mn-cs"/>
              </a:rPr>
              <a:t> and label l, and p(l) is the marginal probability </a:t>
            </a:r>
            <a:r>
              <a:rPr lang="en-GB" altLang="zh-CN" sz="1200" b="0" i="0" u="none" strike="noStrike" kern="1200" baseline="0" dirty="0" smtClean="0">
                <a:solidFill>
                  <a:schemeClr val="tx1"/>
                </a:solidFill>
                <a:latin typeface="Arial" charset="0"/>
                <a:ea typeface="宋体" pitchFamily="2" charset="-122"/>
                <a:cs typeface="+mn-cs"/>
              </a:rPr>
              <a:t>of label l.</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16</a:t>
            </a:fld>
            <a:endParaRPr lang="en-US" altLang="zh-CN"/>
          </a:p>
        </p:txBody>
      </p:sp>
    </p:spTree>
    <p:extLst>
      <p:ext uri="{BB962C8B-B14F-4D97-AF65-F5344CB8AC3E}">
        <p14:creationId xmlns:p14="http://schemas.microsoft.com/office/powerpoint/2010/main" val="180569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17</a:t>
            </a:fld>
            <a:endParaRPr lang="en-US" altLang="zh-CN"/>
          </a:p>
        </p:txBody>
      </p:sp>
    </p:spTree>
    <p:extLst>
      <p:ext uri="{BB962C8B-B14F-4D97-AF65-F5344CB8AC3E}">
        <p14:creationId xmlns:p14="http://schemas.microsoft.com/office/powerpoint/2010/main" val="1357750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18</a:t>
            </a:fld>
            <a:endParaRPr lang="en-US" altLang="zh-CN"/>
          </a:p>
        </p:txBody>
      </p:sp>
    </p:spTree>
    <p:extLst>
      <p:ext uri="{BB962C8B-B14F-4D97-AF65-F5344CB8AC3E}">
        <p14:creationId xmlns:p14="http://schemas.microsoft.com/office/powerpoint/2010/main" val="684041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19</a:t>
            </a:fld>
            <a:endParaRPr lang="en-US" altLang="zh-CN"/>
          </a:p>
        </p:txBody>
      </p:sp>
    </p:spTree>
    <p:extLst>
      <p:ext uri="{BB962C8B-B14F-4D97-AF65-F5344CB8AC3E}">
        <p14:creationId xmlns:p14="http://schemas.microsoft.com/office/powerpoint/2010/main" val="1978581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Which atlas is better ?</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22</a:t>
            </a:fld>
            <a:endParaRPr lang="en-US" altLang="zh-CN"/>
          </a:p>
        </p:txBody>
      </p:sp>
    </p:spTree>
    <p:extLst>
      <p:ext uri="{BB962C8B-B14F-4D97-AF65-F5344CB8AC3E}">
        <p14:creationId xmlns:p14="http://schemas.microsoft.com/office/powerpoint/2010/main" val="380408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Which atlas is better ?</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23</a:t>
            </a:fld>
            <a:endParaRPr lang="en-US" altLang="zh-CN"/>
          </a:p>
        </p:txBody>
      </p:sp>
    </p:spTree>
    <p:extLst>
      <p:ext uri="{BB962C8B-B14F-4D97-AF65-F5344CB8AC3E}">
        <p14:creationId xmlns:p14="http://schemas.microsoft.com/office/powerpoint/2010/main" val="2552758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Left ventricle</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24</a:t>
            </a:fld>
            <a:endParaRPr lang="en-US" altLang="zh-CN"/>
          </a:p>
        </p:txBody>
      </p:sp>
    </p:spTree>
    <p:extLst>
      <p:ext uri="{BB962C8B-B14F-4D97-AF65-F5344CB8AC3E}">
        <p14:creationId xmlns:p14="http://schemas.microsoft.com/office/powerpoint/2010/main" val="372767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25</a:t>
            </a:fld>
            <a:endParaRPr lang="en-US" altLang="zh-CN"/>
          </a:p>
        </p:txBody>
      </p:sp>
    </p:spTree>
    <p:extLst>
      <p:ext uri="{BB962C8B-B14F-4D97-AF65-F5344CB8AC3E}">
        <p14:creationId xmlns:p14="http://schemas.microsoft.com/office/powerpoint/2010/main" val="2501679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Left ventricle</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27</a:t>
            </a:fld>
            <a:endParaRPr lang="en-US" altLang="zh-CN"/>
          </a:p>
        </p:txBody>
      </p:sp>
    </p:spTree>
    <p:extLst>
      <p:ext uri="{BB962C8B-B14F-4D97-AF65-F5344CB8AC3E}">
        <p14:creationId xmlns:p14="http://schemas.microsoft.com/office/powerpoint/2010/main" val="1009787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28</a:t>
            </a:fld>
            <a:endParaRPr lang="en-US" altLang="zh-CN"/>
          </a:p>
        </p:txBody>
      </p:sp>
    </p:spTree>
    <p:extLst>
      <p:ext uri="{BB962C8B-B14F-4D97-AF65-F5344CB8AC3E}">
        <p14:creationId xmlns:p14="http://schemas.microsoft.com/office/powerpoint/2010/main" val="783399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2</a:t>
            </a:fld>
            <a:endParaRPr lang="en-US" altLang="zh-CN"/>
          </a:p>
        </p:txBody>
      </p:sp>
    </p:spTree>
    <p:extLst>
      <p:ext uri="{BB962C8B-B14F-4D97-AF65-F5344CB8AC3E}">
        <p14:creationId xmlns:p14="http://schemas.microsoft.com/office/powerpoint/2010/main" val="3240614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30</a:t>
            </a:fld>
            <a:endParaRPr lang="en-US" altLang="zh-CN"/>
          </a:p>
        </p:txBody>
      </p:sp>
    </p:spTree>
    <p:extLst>
      <p:ext uri="{BB962C8B-B14F-4D97-AF65-F5344CB8AC3E}">
        <p14:creationId xmlns:p14="http://schemas.microsoft.com/office/powerpoint/2010/main" val="3854798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Number</a:t>
            </a:r>
            <a:r>
              <a:rPr lang="en-US" altLang="zh-CN" baseline="0" dirty="0" smtClean="0"/>
              <a:t> of scales</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31</a:t>
            </a:fld>
            <a:endParaRPr lang="en-US" altLang="zh-CN"/>
          </a:p>
        </p:txBody>
      </p:sp>
    </p:spTree>
    <p:extLst>
      <p:ext uri="{BB962C8B-B14F-4D97-AF65-F5344CB8AC3E}">
        <p14:creationId xmlns:p14="http://schemas.microsoft.com/office/powerpoint/2010/main" val="38672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Inter-observer variation</a:t>
            </a:r>
          </a:p>
          <a:p>
            <a:r>
              <a:rPr lang="en-US" altLang="zh-CN" dirty="0" smtClean="0"/>
              <a:t>        intra-observer</a:t>
            </a:r>
            <a:r>
              <a:rPr lang="en-US" altLang="zh-CN" baseline="0" dirty="0" smtClean="0"/>
              <a:t> </a:t>
            </a:r>
            <a:r>
              <a:rPr lang="en-US" altLang="zh-CN" baseline="0" dirty="0" err="1" smtClean="0"/>
              <a:t>varition</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32</a:t>
            </a:fld>
            <a:endParaRPr lang="en-US" altLang="zh-CN"/>
          </a:p>
        </p:txBody>
      </p:sp>
    </p:spTree>
    <p:extLst>
      <p:ext uri="{BB962C8B-B14F-4D97-AF65-F5344CB8AC3E}">
        <p14:creationId xmlns:p14="http://schemas.microsoft.com/office/powerpoint/2010/main" val="2059707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4</a:t>
            </a:fld>
            <a:endParaRPr lang="en-US" altLang="zh-CN"/>
          </a:p>
        </p:txBody>
      </p:sp>
    </p:spTree>
    <p:extLst>
      <p:ext uri="{BB962C8B-B14F-4D97-AF65-F5344CB8AC3E}">
        <p14:creationId xmlns:p14="http://schemas.microsoft.com/office/powerpoint/2010/main" val="68309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5</a:t>
            </a:fld>
            <a:endParaRPr lang="en-US" altLang="zh-CN"/>
          </a:p>
        </p:txBody>
      </p:sp>
    </p:spTree>
    <p:extLst>
      <p:ext uri="{BB962C8B-B14F-4D97-AF65-F5344CB8AC3E}">
        <p14:creationId xmlns:p14="http://schemas.microsoft.com/office/powerpoint/2010/main" val="1537320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6</a:t>
            </a:fld>
            <a:endParaRPr lang="en-US" altLang="zh-CN"/>
          </a:p>
        </p:txBody>
      </p:sp>
    </p:spTree>
    <p:extLst>
      <p:ext uri="{BB962C8B-B14F-4D97-AF65-F5344CB8AC3E}">
        <p14:creationId xmlns:p14="http://schemas.microsoft.com/office/powerpoint/2010/main" val="2869897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7</a:t>
            </a:fld>
            <a:endParaRPr lang="en-US" altLang="zh-CN"/>
          </a:p>
        </p:txBody>
      </p:sp>
    </p:spTree>
    <p:extLst>
      <p:ext uri="{BB962C8B-B14F-4D97-AF65-F5344CB8AC3E}">
        <p14:creationId xmlns:p14="http://schemas.microsoft.com/office/powerpoint/2010/main" val="3233102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baseline="0" dirty="0" smtClean="0"/>
          </a:p>
        </p:txBody>
      </p:sp>
      <p:sp>
        <p:nvSpPr>
          <p:cNvPr id="4" name="灯片编号占位符 3"/>
          <p:cNvSpPr>
            <a:spLocks noGrp="1"/>
          </p:cNvSpPr>
          <p:nvPr>
            <p:ph type="sldNum" sz="quarter" idx="10"/>
          </p:nvPr>
        </p:nvSpPr>
        <p:spPr/>
        <p:txBody>
          <a:bodyPr/>
          <a:lstStyle/>
          <a:p>
            <a:fld id="{D358F7A2-C57C-4095-B963-73616096CEE3}" type="slidenum">
              <a:rPr lang="zh-CN" altLang="en-US" smtClean="0"/>
              <a:pPr/>
              <a:t>9</a:t>
            </a:fld>
            <a:endParaRPr lang="zh-CN" altLang="en-US"/>
          </a:p>
        </p:txBody>
      </p:sp>
    </p:spTree>
    <p:extLst>
      <p:ext uri="{BB962C8B-B14F-4D97-AF65-F5344CB8AC3E}">
        <p14:creationId xmlns:p14="http://schemas.microsoft.com/office/powerpoint/2010/main" val="3643618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13</a:t>
            </a:fld>
            <a:endParaRPr lang="en-US" altLang="zh-CN"/>
          </a:p>
        </p:txBody>
      </p:sp>
    </p:spTree>
    <p:extLst>
      <p:ext uri="{BB962C8B-B14F-4D97-AF65-F5344CB8AC3E}">
        <p14:creationId xmlns:p14="http://schemas.microsoft.com/office/powerpoint/2010/main" val="371966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Dice score</a:t>
            </a:r>
            <a:endParaRPr lang="zh-CN" altLang="en-US" dirty="0"/>
          </a:p>
        </p:txBody>
      </p:sp>
      <p:sp>
        <p:nvSpPr>
          <p:cNvPr id="4" name="页眉占位符 3"/>
          <p:cNvSpPr>
            <a:spLocks noGrp="1"/>
          </p:cNvSpPr>
          <p:nvPr>
            <p:ph type="hdr" sz="quarter" idx="10"/>
          </p:nvPr>
        </p:nvSpPr>
        <p:spPr/>
        <p:txBody>
          <a:bodyPr/>
          <a:lstStyle/>
          <a:p>
            <a:pPr>
              <a:defRPr/>
            </a:pPr>
            <a:endParaRPr lang="en-US" altLang="zh-CN"/>
          </a:p>
        </p:txBody>
      </p:sp>
      <p:sp>
        <p:nvSpPr>
          <p:cNvPr id="5" name="日期占位符 4"/>
          <p:cNvSpPr>
            <a:spLocks noGrp="1"/>
          </p:cNvSpPr>
          <p:nvPr>
            <p:ph type="dt" idx="11"/>
          </p:nvPr>
        </p:nvSpPr>
        <p:spPr/>
        <p:txBody>
          <a:bodyPr/>
          <a:lstStyle/>
          <a:p>
            <a:pPr>
              <a:defRPr/>
            </a:pPr>
            <a:endParaRPr lang="en-US" altLang="zh-CN"/>
          </a:p>
        </p:txBody>
      </p:sp>
      <p:sp>
        <p:nvSpPr>
          <p:cNvPr id="6" name="页脚占位符 5"/>
          <p:cNvSpPr>
            <a:spLocks noGrp="1"/>
          </p:cNvSpPr>
          <p:nvPr>
            <p:ph type="ftr" sz="quarter" idx="12"/>
          </p:nvPr>
        </p:nvSpPr>
        <p:spPr/>
        <p:txBody>
          <a:bodyPr/>
          <a:lstStyle/>
          <a:p>
            <a:pPr>
              <a:defRPr/>
            </a:pPr>
            <a:endParaRPr lang="en-US" altLang="zh-CN"/>
          </a:p>
        </p:txBody>
      </p:sp>
      <p:sp>
        <p:nvSpPr>
          <p:cNvPr id="7" name="灯片编号占位符 6"/>
          <p:cNvSpPr>
            <a:spLocks noGrp="1"/>
          </p:cNvSpPr>
          <p:nvPr>
            <p:ph type="sldNum" sz="quarter" idx="13"/>
          </p:nvPr>
        </p:nvSpPr>
        <p:spPr/>
        <p:txBody>
          <a:bodyPr/>
          <a:lstStyle/>
          <a:p>
            <a:pPr>
              <a:defRPr/>
            </a:pPr>
            <a:fld id="{2013ECF3-00DE-4447-AAAD-A7A1226C76A9}" type="slidenum">
              <a:rPr lang="en-US" altLang="zh-CN" smtClean="0"/>
              <a:pPr>
                <a:defRPr/>
              </a:pPr>
              <a:t>15</a:t>
            </a:fld>
            <a:endParaRPr lang="en-US" altLang="zh-CN"/>
          </a:p>
        </p:txBody>
      </p:sp>
    </p:spTree>
    <p:extLst>
      <p:ext uri="{BB962C8B-B14F-4D97-AF65-F5344CB8AC3E}">
        <p14:creationId xmlns:p14="http://schemas.microsoft.com/office/powerpoint/2010/main" val="3560346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7353" name="Rectangle 9"/>
          <p:cNvSpPr>
            <a:spLocks noGrp="1" noChangeArrowheads="1"/>
          </p:cNvSpPr>
          <p:nvPr>
            <p:ph type="ctrTitle"/>
          </p:nvPr>
        </p:nvSpPr>
        <p:spPr>
          <a:xfrm>
            <a:off x="685800" y="1798638"/>
            <a:ext cx="7772400" cy="14700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lvl1pPr>
              <a:defRPr lang="zh-CN" altLang="en-US" sz="4000" noProof="0" dirty="0" smtClean="0">
                <a:solidFill>
                  <a:srgbClr val="16388A"/>
                </a:solidFill>
                <a:latin typeface="+mj-ea"/>
                <a:ea typeface="+mj-ea"/>
                <a:cs typeface="+mn-cs"/>
              </a:defRPr>
            </a:lvl1pPr>
          </a:lstStyle>
          <a:p>
            <a:pPr marL="0" lvl="0" indent="0" algn="ctr">
              <a:lnSpc>
                <a:spcPct val="110000"/>
              </a:lnSpc>
              <a:spcBef>
                <a:spcPct val="20000"/>
              </a:spcBef>
              <a:buSzPct val="120000"/>
              <a:buFontTx/>
              <a:buNone/>
            </a:pPr>
            <a:r>
              <a:rPr lang="zh-CN" altLang="en-US" noProof="0" dirty="0" smtClean="0"/>
              <a:t>单击此处编辑母版标题样式</a:t>
            </a:r>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zh-CN" altLang="en-US" noProof="0" dirty="0" smtClean="0"/>
              <a:t>单击此处编辑母版副标题样式</a:t>
            </a:r>
          </a:p>
        </p:txBody>
      </p:sp>
      <p:pic>
        <p:nvPicPr>
          <p:cNvPr id="11" name="图片 10"/>
          <p:cNvPicPr>
            <a:picLocks noChangeAspect="1"/>
          </p:cNvPicPr>
          <p:nvPr userDrawn="1"/>
        </p:nvPicPr>
        <p:blipFill>
          <a:blip r:embed="rId2"/>
          <a:stretch>
            <a:fillRect/>
          </a:stretch>
        </p:blipFill>
        <p:spPr>
          <a:xfrm>
            <a:off x="4195818" y="202656"/>
            <a:ext cx="802553" cy="602600"/>
          </a:xfrm>
          <a:prstGeom prst="rect">
            <a:avLst/>
          </a:prstGeom>
        </p:spPr>
      </p:pic>
      <p:pic>
        <p:nvPicPr>
          <p:cNvPr id="12" name="图片 11"/>
          <p:cNvPicPr>
            <a:picLocks noChangeAspect="1"/>
          </p:cNvPicPr>
          <p:nvPr userDrawn="1"/>
        </p:nvPicPr>
        <p:blipFill>
          <a:blip r:embed="rId3"/>
          <a:stretch>
            <a:fillRect/>
          </a:stretch>
        </p:blipFill>
        <p:spPr>
          <a:xfrm>
            <a:off x="6002780" y="172281"/>
            <a:ext cx="1042271" cy="611466"/>
          </a:xfrm>
          <a:prstGeom prst="rect">
            <a:avLst/>
          </a:prstGeom>
        </p:spPr>
      </p:pic>
      <p:pic>
        <p:nvPicPr>
          <p:cNvPr id="13" name="图片 12"/>
          <p:cNvPicPr>
            <a:picLocks noChangeAspect="1"/>
          </p:cNvPicPr>
          <p:nvPr userDrawn="1"/>
        </p:nvPicPr>
        <p:blipFill>
          <a:blip r:embed="rId4"/>
          <a:stretch>
            <a:fillRect/>
          </a:stretch>
        </p:blipFill>
        <p:spPr>
          <a:xfrm>
            <a:off x="8120344" y="172281"/>
            <a:ext cx="947773" cy="611466"/>
          </a:xfrm>
          <a:prstGeom prst="rect">
            <a:avLst/>
          </a:prstGeom>
        </p:spPr>
      </p:pic>
      <p:pic>
        <p:nvPicPr>
          <p:cNvPr id="14" name="图片 13"/>
          <p:cNvPicPr>
            <a:picLocks noChangeAspect="1"/>
          </p:cNvPicPr>
          <p:nvPr userDrawn="1"/>
        </p:nvPicPr>
        <p:blipFill>
          <a:blip r:embed="rId5"/>
          <a:stretch>
            <a:fillRect/>
          </a:stretch>
        </p:blipFill>
        <p:spPr>
          <a:xfrm>
            <a:off x="7129378" y="176714"/>
            <a:ext cx="906639" cy="602600"/>
          </a:xfrm>
          <a:prstGeom prst="rect">
            <a:avLst/>
          </a:prstGeom>
        </p:spPr>
      </p:pic>
      <p:pic>
        <p:nvPicPr>
          <p:cNvPr id="15" name="图片 14"/>
          <p:cNvPicPr>
            <a:picLocks noChangeAspect="1"/>
          </p:cNvPicPr>
          <p:nvPr userDrawn="1"/>
        </p:nvPicPr>
        <p:blipFill>
          <a:blip r:embed="rId6"/>
          <a:stretch>
            <a:fillRect/>
          </a:stretch>
        </p:blipFill>
        <p:spPr>
          <a:xfrm>
            <a:off x="5090523" y="196067"/>
            <a:ext cx="820105" cy="615778"/>
          </a:xfrm>
          <a:prstGeom prst="rect">
            <a:avLst/>
          </a:prstGeom>
        </p:spPr>
      </p:pic>
      <p:pic>
        <p:nvPicPr>
          <p:cNvPr id="17" name="图片 16"/>
          <p:cNvPicPr>
            <a:picLocks noChangeAspect="1"/>
          </p:cNvPicPr>
          <p:nvPr userDrawn="1"/>
        </p:nvPicPr>
        <p:blipFill>
          <a:blip r:embed="rId7"/>
          <a:stretch>
            <a:fillRect/>
          </a:stretch>
        </p:blipFill>
        <p:spPr>
          <a:xfrm>
            <a:off x="126999" y="0"/>
            <a:ext cx="2394065" cy="1295400"/>
          </a:xfrm>
          <a:prstGeom prst="rect">
            <a:avLst/>
          </a:prstGeom>
        </p:spPr>
      </p:pic>
    </p:spTree>
    <p:extLst>
      <p:ext uri="{BB962C8B-B14F-4D97-AF65-F5344CB8AC3E}">
        <p14:creationId xmlns:p14="http://schemas.microsoft.com/office/powerpoint/2010/main" val="248226792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9144000" cy="762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000" tIns="0" rIns="1080000" bIns="0" numCol="1" anchor="ctr" anchorCtr="0" compatLnSpc="1">
            <a:prstTxWarp prst="textNoShape">
              <a:avLst/>
            </a:prstTxWarp>
          </a:bodyPr>
          <a:lstStyle>
            <a:lvl1pPr algn="l">
              <a:defRPr lang="zh-CN" altLang="en-US" dirty="0"/>
            </a:lvl1pPr>
          </a:lstStyle>
          <a:p>
            <a:pPr lvl="0"/>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449263" indent="-449263">
              <a:buFontTx/>
              <a:buBlip>
                <a:blip r:embed="rId2"/>
              </a:buBlip>
              <a:defRPr/>
            </a:lvl1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3"/>
          <p:cNvSpPr>
            <a:spLocks noGrp="1"/>
          </p:cNvSpPr>
          <p:nvPr>
            <p:ph type="sldNum" sz="quarter" idx="4"/>
          </p:nvPr>
        </p:nvSpPr>
        <p:spPr>
          <a:xfrm>
            <a:off x="6553200" y="6477000"/>
            <a:ext cx="2133600" cy="244475"/>
          </a:xfrm>
          <a:prstGeom prst="rect">
            <a:avLst/>
          </a:prstGeom>
        </p:spPr>
        <p:txBody>
          <a:bodyPr vert="horz" lIns="91440" tIns="45720" rIns="91440" bIns="45720" rtlCol="0" anchor="ctr"/>
          <a:lstStyle>
            <a:lvl1pPr algn="r">
              <a:defRPr sz="1200">
                <a:solidFill>
                  <a:schemeClr val="tx1">
                    <a:tint val="75000"/>
                  </a:schemeClr>
                </a:solidFill>
              </a:defRPr>
            </a:lvl1pPr>
          </a:lstStyle>
          <a:p>
            <a:fld id="{2DA208CA-87DC-4215-820F-FC39CE0A3630}" type="slidenum">
              <a:rPr lang="zh-CN" altLang="en-US" smtClean="0"/>
              <a:t>‹#›</a:t>
            </a:fld>
            <a:endParaRPr lang="zh-CN" altLang="en-US" dirty="0"/>
          </a:p>
        </p:txBody>
      </p:sp>
    </p:spTree>
    <p:extLst>
      <p:ext uri="{BB962C8B-B14F-4D97-AF65-F5344CB8AC3E}">
        <p14:creationId xmlns:p14="http://schemas.microsoft.com/office/powerpoint/2010/main" val="1330500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eaLnBrk="0" hangingPunct="0">
              <a:defRPr sz="2400">
                <a:solidFill>
                  <a:schemeClr val="tx1"/>
                </a:solidFill>
                <a:latin typeface="Arial" charset="0"/>
                <a:ea typeface="黑体" pitchFamily="2" charset="-122"/>
              </a:defRPr>
            </a:lvl1pPr>
            <a:lvl2pPr marL="742950" indent="-285750" eaLnBrk="0" hangingPunct="0">
              <a:defRPr sz="2400">
                <a:solidFill>
                  <a:schemeClr val="tx1"/>
                </a:solidFill>
                <a:latin typeface="Arial" charset="0"/>
                <a:ea typeface="黑体" pitchFamily="2" charset="-122"/>
              </a:defRPr>
            </a:lvl2pPr>
            <a:lvl3pPr marL="1143000" indent="-228600" eaLnBrk="0" hangingPunct="0">
              <a:defRPr sz="2400">
                <a:solidFill>
                  <a:schemeClr val="tx1"/>
                </a:solidFill>
                <a:latin typeface="Arial" charset="0"/>
                <a:ea typeface="黑体" pitchFamily="2" charset="-122"/>
              </a:defRPr>
            </a:lvl3pPr>
            <a:lvl4pPr marL="1600200" indent="-228600" eaLnBrk="0" hangingPunct="0">
              <a:defRPr sz="2400">
                <a:solidFill>
                  <a:schemeClr val="tx1"/>
                </a:solidFill>
                <a:latin typeface="Arial" charset="0"/>
                <a:ea typeface="黑体" pitchFamily="2" charset="-122"/>
              </a:defRPr>
            </a:lvl4pPr>
            <a:lvl5pPr marL="2057400" indent="-228600" eaLnBrk="0" hangingPunct="0">
              <a:defRPr sz="2400">
                <a:solidFill>
                  <a:schemeClr val="tx1"/>
                </a:solidFill>
                <a:latin typeface="Arial" charset="0"/>
                <a:ea typeface="黑体" pitchFamily="2"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2"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2"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2"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2" charset="-122"/>
              </a:defRPr>
            </a:lvl9pPr>
          </a:lstStyle>
          <a:p>
            <a:pPr eaLnBrk="1" hangingPunct="1"/>
            <a:endParaRPr lang="zh-CN" altLang="en-US"/>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eaLnBrk="0" hangingPunct="0">
              <a:defRPr sz="2400">
                <a:solidFill>
                  <a:schemeClr val="tx1"/>
                </a:solidFill>
                <a:latin typeface="Arial" charset="0"/>
                <a:ea typeface="黑体" pitchFamily="2" charset="-122"/>
              </a:defRPr>
            </a:lvl1pPr>
            <a:lvl2pPr marL="742950" indent="-285750" eaLnBrk="0" hangingPunct="0">
              <a:defRPr sz="2400">
                <a:solidFill>
                  <a:schemeClr val="tx1"/>
                </a:solidFill>
                <a:latin typeface="Arial" charset="0"/>
                <a:ea typeface="黑体" pitchFamily="2" charset="-122"/>
              </a:defRPr>
            </a:lvl2pPr>
            <a:lvl3pPr marL="1143000" indent="-228600" eaLnBrk="0" hangingPunct="0">
              <a:defRPr sz="2400">
                <a:solidFill>
                  <a:schemeClr val="tx1"/>
                </a:solidFill>
                <a:latin typeface="Arial" charset="0"/>
                <a:ea typeface="黑体" pitchFamily="2" charset="-122"/>
              </a:defRPr>
            </a:lvl3pPr>
            <a:lvl4pPr marL="1600200" indent="-228600" eaLnBrk="0" hangingPunct="0">
              <a:defRPr sz="2400">
                <a:solidFill>
                  <a:schemeClr val="tx1"/>
                </a:solidFill>
                <a:latin typeface="Arial" charset="0"/>
                <a:ea typeface="黑体" pitchFamily="2" charset="-122"/>
              </a:defRPr>
            </a:lvl4pPr>
            <a:lvl5pPr marL="2057400" indent="-228600" eaLnBrk="0" hangingPunct="0">
              <a:defRPr sz="2400">
                <a:solidFill>
                  <a:schemeClr val="tx1"/>
                </a:solidFill>
                <a:latin typeface="Arial" charset="0"/>
                <a:ea typeface="黑体" pitchFamily="2"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2"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2"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2"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2" charset="-122"/>
              </a:defRPr>
            </a:lvl9pPr>
          </a:lstStyle>
          <a:p>
            <a:pPr eaLnBrk="1" hangingPunct="1"/>
            <a:endParaRPr lang="zh-CN" altLang="en-US"/>
          </a:p>
        </p:txBody>
      </p:sp>
      <p:sp>
        <p:nvSpPr>
          <p:cNvPr id="1029" name="Rectangle 4"/>
          <p:cNvSpPr>
            <a:spLocks noGrp="1" noChangeArrowheads="1"/>
          </p:cNvSpPr>
          <p:nvPr>
            <p:ph type="title"/>
          </p:nvPr>
        </p:nvSpPr>
        <p:spPr bwMode="auto">
          <a:xfrm>
            <a:off x="0" y="0"/>
            <a:ext cx="91440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0000" tIns="0" rIns="1080000" bIns="0" numCol="1" anchor="ctr" anchorCtr="0" compatLnSpc="1">
            <a:prstTxWarp prst="textNoShape">
              <a:avLst/>
            </a:prstTxWarp>
          </a:bodyPr>
          <a:lstStyle/>
          <a:p>
            <a:pPr lvl="0"/>
            <a:r>
              <a:rPr lang="zh-CN" altLang="en-US" dirty="0" smtClean="0"/>
              <a:t>单击此处编辑母版标题样式</a:t>
            </a:r>
          </a:p>
        </p:txBody>
      </p:sp>
      <p:sp>
        <p:nvSpPr>
          <p:cNvPr id="1030" name="Rectangle 5"/>
          <p:cNvSpPr>
            <a:spLocks noGrp="1" noChangeArrowheads="1"/>
          </p:cNvSpPr>
          <p:nvPr>
            <p:ph type="body" idx="1"/>
          </p:nvPr>
        </p:nvSpPr>
        <p:spPr bwMode="auto">
          <a:xfrm>
            <a:off x="431800" y="1066800"/>
            <a:ext cx="8229600"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p:txBody>
      </p:sp>
      <p:sp>
        <p:nvSpPr>
          <p:cNvPr id="2" name="日期占位符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3" name="页脚占位符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 name="灯片编号占位符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C6BDCB-EF78-43F1-A744-FDC34A03A055}" type="slidenum">
              <a:rPr lang="zh-CN" altLang="en-US" smtClean="0"/>
              <a:t>‹#›</a:t>
            </a:fld>
            <a:endParaRPr lang="zh-CN" altLang="en-US"/>
          </a:p>
        </p:txBody>
      </p:sp>
      <p:pic>
        <p:nvPicPr>
          <p:cNvPr id="11" name="图片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91916" y="139701"/>
            <a:ext cx="1852084" cy="533400"/>
          </a:xfrm>
          <a:prstGeom prst="rect">
            <a:avLst/>
          </a:prstGeom>
        </p:spPr>
      </p:pic>
    </p:spTree>
  </p:cSld>
  <p:clrMap bg1="lt1" tx1="dk1" bg2="lt2" tx2="dk2" accent1="accent1" accent2="accent2" accent3="accent3" accent4="accent4" accent5="accent5" accent6="accent6" hlink="hlink" folHlink="folHlink"/>
  <p:sldLayoutIdLst>
    <p:sldLayoutId id="2147483672" r:id="rId1"/>
    <p:sldLayoutId id="2147483662" r:id="rId2"/>
  </p:sldLayoutIdLst>
  <p:timing>
    <p:tnLst>
      <p:par>
        <p:cTn id="1" dur="indefinite" restart="never" nodeType="tmRoot"/>
      </p:par>
    </p:tnLst>
  </p:timing>
  <p:hf hdr="0" ftr="0" dt="0"/>
  <p:txStyles>
    <p:titleStyle>
      <a:lvl1pPr algn="l" rtl="0" eaLnBrk="0" fontAlgn="base" hangingPunct="0">
        <a:spcBef>
          <a:spcPct val="0"/>
        </a:spcBef>
        <a:spcAft>
          <a:spcPct val="0"/>
        </a:spcAft>
        <a:defRPr lang="zh-CN" altLang="en-US" sz="2800" b="1" dirty="0" smtClean="0">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p:titleStyle>
    <p:bodyStyle>
      <a:lvl1pPr marL="449263" indent="-449263" algn="l" rtl="0" eaLnBrk="0" fontAlgn="base" hangingPunct="0">
        <a:lnSpc>
          <a:spcPct val="110000"/>
        </a:lnSpc>
        <a:spcBef>
          <a:spcPct val="20000"/>
        </a:spcBef>
        <a:spcAft>
          <a:spcPct val="0"/>
        </a:spcAft>
        <a:buSzPct val="120000"/>
        <a:buFontTx/>
        <a:buBlip>
          <a:blip r:embed="rId5"/>
        </a:buBlip>
        <a:defRPr sz="2800">
          <a:solidFill>
            <a:srgbClr val="133984"/>
          </a:solidFill>
          <a:latin typeface="宋体" panose="02010600030101010101" pitchFamily="2" charset="-122"/>
          <a:ea typeface="宋体" panose="02010600030101010101" pitchFamily="2" charset="-122"/>
          <a:cs typeface="+mn-cs"/>
        </a:defRPr>
      </a:lvl1pPr>
      <a:lvl2pPr marL="914400" indent="-285750" algn="l" rtl="0" eaLnBrk="0" fontAlgn="base" hangingPunct="0">
        <a:lnSpc>
          <a:spcPct val="110000"/>
        </a:lnSpc>
        <a:spcBef>
          <a:spcPct val="20000"/>
        </a:spcBef>
        <a:spcAft>
          <a:spcPct val="0"/>
        </a:spcAft>
        <a:buClr>
          <a:srgbClr val="000066"/>
        </a:buClr>
        <a:buChar char="•"/>
        <a:defRPr sz="2400">
          <a:solidFill>
            <a:srgbClr val="133984"/>
          </a:solidFill>
          <a:latin typeface="宋体" panose="02010600030101010101" pitchFamily="2" charset="-122"/>
          <a:ea typeface="宋体" panose="02010600030101010101" pitchFamily="2" charset="-122"/>
        </a:defRPr>
      </a:lvl2pPr>
      <a:lvl3pPr marL="1322388"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730375"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138363"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95563" indent="-228600" algn="l" rtl="0" fontAlgn="base">
        <a:spcBef>
          <a:spcPct val="20000"/>
        </a:spcBef>
        <a:spcAft>
          <a:spcPct val="0"/>
        </a:spcAft>
        <a:buChar char="»"/>
        <a:defRPr sz="2000">
          <a:solidFill>
            <a:schemeClr val="tx1"/>
          </a:solidFill>
          <a:latin typeface="+mn-lt"/>
          <a:ea typeface="宋体" pitchFamily="2" charset="-122"/>
        </a:defRPr>
      </a:lvl6pPr>
      <a:lvl7pPr marL="3052763" indent="-228600" algn="l" rtl="0" fontAlgn="base">
        <a:spcBef>
          <a:spcPct val="20000"/>
        </a:spcBef>
        <a:spcAft>
          <a:spcPct val="0"/>
        </a:spcAft>
        <a:buChar char="»"/>
        <a:defRPr sz="2000">
          <a:solidFill>
            <a:schemeClr val="tx1"/>
          </a:solidFill>
          <a:latin typeface="+mn-lt"/>
          <a:ea typeface="宋体" pitchFamily="2" charset="-122"/>
        </a:defRPr>
      </a:lvl7pPr>
      <a:lvl8pPr marL="3509963" indent="-228600" algn="l" rtl="0" fontAlgn="base">
        <a:spcBef>
          <a:spcPct val="20000"/>
        </a:spcBef>
        <a:spcAft>
          <a:spcPct val="0"/>
        </a:spcAft>
        <a:buChar char="»"/>
        <a:defRPr sz="2000">
          <a:solidFill>
            <a:schemeClr val="tx1"/>
          </a:solidFill>
          <a:latin typeface="+mn-lt"/>
          <a:ea typeface="宋体" pitchFamily="2" charset="-122"/>
        </a:defRPr>
      </a:lvl8pPr>
      <a:lvl9pPr marL="3967163" indent="-228600" algn="l" rtl="0" fontAlgn="base">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emf"/><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3.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2.emf"/><Relationship Id="rId7" Type="http://schemas.openxmlformats.org/officeDocument/2006/relationships/image" Target="../media/image44.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6.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8.emf"/><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emf"/><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52400" y="1501775"/>
            <a:ext cx="8839200" cy="1927225"/>
          </a:xfrm>
        </p:spPr>
        <p:txBody>
          <a:bodyPr/>
          <a:lstStyle/>
          <a:p>
            <a:pPr algn="ctr" eaLnBrk="1" hangingPunct="1"/>
            <a:r>
              <a:rPr lang="en-US" altLang="zh-CN" sz="3600" dirty="0" smtClean="0"/>
              <a:t>Whole Heart Segmentation</a:t>
            </a:r>
            <a:endParaRPr lang="zh-CN" altLang="zh-CN" sz="3600" b="0" dirty="0" smtClean="0">
              <a:latin typeface="Times New Roman" panose="02020603050405020304" pitchFamily="18" charset="0"/>
              <a:cs typeface="Times New Roman" panose="02020603050405020304" pitchFamily="18" charset="0"/>
            </a:endParaRPr>
          </a:p>
        </p:txBody>
      </p:sp>
      <p:sp>
        <p:nvSpPr>
          <p:cNvPr id="3075" name="Rectangle 3"/>
          <p:cNvSpPr>
            <a:spLocks noGrp="1" noChangeArrowheads="1"/>
          </p:cNvSpPr>
          <p:nvPr>
            <p:ph type="subTitle" idx="1"/>
          </p:nvPr>
        </p:nvSpPr>
        <p:spPr>
          <a:xfrm>
            <a:off x="1066800" y="3276600"/>
            <a:ext cx="7010400" cy="1524000"/>
          </a:xfrm>
        </p:spPr>
        <p:txBody>
          <a:bodyPr/>
          <a:lstStyle/>
          <a:p>
            <a:pPr eaLnBrk="1" hangingPunct="1"/>
            <a:r>
              <a:rPr lang="en-US" altLang="zh-CN" sz="2800" dirty="0" smtClean="0">
                <a:solidFill>
                  <a:srgbClr val="133984"/>
                </a:solidFill>
                <a:latin typeface="Times New Roman" panose="02020603050405020304" pitchFamily="18" charset="0"/>
                <a:ea typeface="华文新魏" pitchFamily="2" charset="-122"/>
                <a:cs typeface="Times New Roman" panose="02020603050405020304" pitchFamily="18" charset="0"/>
              </a:rPr>
              <a:t>ZHUANG, </a:t>
            </a:r>
            <a:r>
              <a:rPr lang="en-US" altLang="zh-CN" sz="2800" dirty="0" err="1" smtClean="0">
                <a:solidFill>
                  <a:srgbClr val="133984"/>
                </a:solidFill>
                <a:latin typeface="Times New Roman" panose="02020603050405020304" pitchFamily="18" charset="0"/>
                <a:ea typeface="华文新魏" pitchFamily="2" charset="-122"/>
                <a:cs typeface="Times New Roman" panose="02020603050405020304" pitchFamily="18" charset="0"/>
              </a:rPr>
              <a:t>Xiahai</a:t>
            </a:r>
            <a:endParaRPr lang="en-US" altLang="zh-CN" sz="2800" dirty="0">
              <a:solidFill>
                <a:srgbClr val="133984"/>
              </a:solidFill>
              <a:latin typeface="Times New Roman" panose="02020603050405020304" pitchFamily="18" charset="0"/>
              <a:ea typeface="华文新魏" pitchFamily="2" charset="-122"/>
              <a:cs typeface="Times New Roman" panose="02020603050405020304" pitchFamily="18" charset="0"/>
            </a:endParaRPr>
          </a:p>
          <a:p>
            <a:pPr eaLnBrk="1" hangingPunct="1"/>
            <a:r>
              <a:rPr lang="zh-CN" altLang="en-US" sz="3200" dirty="0" smtClean="0">
                <a:solidFill>
                  <a:srgbClr val="133984"/>
                </a:solidFill>
                <a:latin typeface="Times New Roman" panose="02020603050405020304" pitchFamily="18" charset="0"/>
                <a:ea typeface="华文新魏" pitchFamily="2" charset="-122"/>
                <a:cs typeface="Times New Roman" panose="02020603050405020304" pitchFamily="18" charset="0"/>
              </a:rPr>
              <a:t>庄吓海</a:t>
            </a:r>
            <a:endParaRPr lang="zh-CN" altLang="zh-CN" sz="3200" dirty="0" smtClean="0">
              <a:solidFill>
                <a:srgbClr val="133984"/>
              </a:solidFill>
              <a:latin typeface="Times New Roman" panose="02020603050405020304" pitchFamily="18" charset="0"/>
              <a:ea typeface="华文新魏" pitchFamily="2" charset="-122"/>
              <a:cs typeface="Times New Roman" panose="02020603050405020304" pitchFamily="18" charset="0"/>
            </a:endParaRPr>
          </a:p>
        </p:txBody>
      </p:sp>
      <p:sp>
        <p:nvSpPr>
          <p:cNvPr id="2" name="矩形 1"/>
          <p:cNvSpPr/>
          <p:nvPr/>
        </p:nvSpPr>
        <p:spPr>
          <a:xfrm>
            <a:off x="127000" y="5311914"/>
            <a:ext cx="8978900" cy="738664"/>
          </a:xfrm>
          <a:prstGeom prst="rect">
            <a:avLst/>
          </a:prstGeom>
        </p:spPr>
        <p:txBody>
          <a:bodyPr wrap="square">
            <a:spAutoFit/>
          </a:bodyPr>
          <a:lstStyle/>
          <a:p>
            <a:pPr eaLnBrk="1" hangingPunct="1"/>
            <a:r>
              <a:rPr lang="en-US" altLang="zh-CN" sz="1800" b="1" dirty="0" smtClean="0">
                <a:solidFill>
                  <a:srgbClr val="133984"/>
                </a:solidFill>
                <a:latin typeface="Times New Roman" panose="02020603050405020304" pitchFamily="18" charset="0"/>
                <a:ea typeface="+mj-ea"/>
                <a:cs typeface="Times New Roman" panose="02020603050405020304" pitchFamily="18" charset="0"/>
              </a:rPr>
              <a:t>School of Data Science, </a:t>
            </a:r>
            <a:r>
              <a:rPr lang="en-US" altLang="zh-CN" sz="1800" b="1" dirty="0" err="1" smtClean="0">
                <a:solidFill>
                  <a:srgbClr val="133984"/>
                </a:solidFill>
                <a:latin typeface="Times New Roman" panose="02020603050405020304" pitchFamily="18" charset="0"/>
                <a:ea typeface="+mj-ea"/>
                <a:cs typeface="Times New Roman" panose="02020603050405020304" pitchFamily="18" charset="0"/>
              </a:rPr>
              <a:t>Fudan</a:t>
            </a:r>
            <a:r>
              <a:rPr lang="en-US" altLang="zh-CN" sz="1800" b="1" dirty="0" smtClean="0">
                <a:solidFill>
                  <a:srgbClr val="133984"/>
                </a:solidFill>
                <a:latin typeface="Times New Roman" panose="02020603050405020304" pitchFamily="18" charset="0"/>
                <a:ea typeface="+mj-ea"/>
                <a:cs typeface="Times New Roman" panose="02020603050405020304" pitchFamily="18" charset="0"/>
              </a:rPr>
              <a:t> University</a:t>
            </a:r>
          </a:p>
          <a:p>
            <a:pPr eaLnBrk="1" hangingPunct="1"/>
            <a:r>
              <a:rPr lang="zh-CN" altLang="en-US" b="1" dirty="0" smtClean="0">
                <a:solidFill>
                  <a:srgbClr val="133984"/>
                </a:solidFill>
                <a:latin typeface="Times New Roman" panose="02020603050405020304" pitchFamily="18" charset="0"/>
                <a:ea typeface="+mj-ea"/>
                <a:cs typeface="Times New Roman" panose="02020603050405020304" pitchFamily="18" charset="0"/>
              </a:rPr>
              <a:t>复旦大学大数据学院</a:t>
            </a:r>
            <a:endParaRPr lang="zh-CN" altLang="zh-CN" b="1" dirty="0">
              <a:solidFill>
                <a:srgbClr val="133984"/>
              </a:solidFill>
              <a:latin typeface="Times New Roman" panose="02020603050405020304" pitchFamily="18" charset="0"/>
              <a:ea typeface="+mj-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Whole heart segmentation</a:t>
            </a:r>
            <a:endParaRPr lang="zh-CN" altLang="en-US" dirty="0"/>
          </a:p>
        </p:txBody>
      </p:sp>
      <p:sp>
        <p:nvSpPr>
          <p:cNvPr id="3" name="内容占位符 2"/>
          <p:cNvSpPr>
            <a:spLocks noGrp="1"/>
          </p:cNvSpPr>
          <p:nvPr>
            <p:ph idx="1"/>
          </p:nvPr>
        </p:nvSpPr>
        <p:spPr/>
        <p:txBody>
          <a:bodyPr/>
          <a:lstStyle/>
          <a:p>
            <a:r>
              <a:rPr lang="en-US" altLang="zh-CN" dirty="0" smtClean="0"/>
              <a:t>Visual results (3 </a:t>
            </a:r>
            <a:r>
              <a:rPr lang="en-US" altLang="zh-CN" dirty="0" smtClean="0">
                <a:solidFill>
                  <a:srgbClr val="FF0000"/>
                </a:solidFill>
              </a:rPr>
              <a:t>poor </a:t>
            </a:r>
            <a:r>
              <a:rPr lang="en-US" altLang="zh-CN" dirty="0" smtClean="0"/>
              <a:t>cases from the 37)</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10</a:t>
            </a:fld>
            <a:endParaRPr lang="zh-CN" altLang="en-US" dirty="0"/>
          </a:p>
        </p:txBody>
      </p:sp>
      <p:sp>
        <p:nvSpPr>
          <p:cNvPr id="5" name="Rectangle 6"/>
          <p:cNvSpPr>
            <a:spLocks noChangeArrowheads="1"/>
          </p:cNvSpPr>
          <p:nvPr/>
        </p:nvSpPr>
        <p:spPr bwMode="auto">
          <a:xfrm>
            <a:off x="468313" y="4783022"/>
            <a:ext cx="8280400" cy="738664"/>
          </a:xfrm>
          <a:prstGeom prst="rect">
            <a:avLst/>
          </a:prstGeom>
          <a:noFill/>
          <a:ln w="9525">
            <a:noFill/>
            <a:miter lim="800000"/>
            <a:headEnd/>
            <a:tailEnd/>
          </a:ln>
        </p:spPr>
        <p:txBody>
          <a:bodyPr>
            <a:spAutoFit/>
          </a:bodyPr>
          <a:lstStyle/>
          <a:p>
            <a:pPr algn="l"/>
            <a:r>
              <a:rPr lang="en-GB" altLang="zh-CN" sz="1400" dirty="0" smtClean="0">
                <a:latin typeface="Times New Roman" charset="0"/>
                <a:cs typeface="Arial" charset="0"/>
              </a:rPr>
              <a:t>Three </a:t>
            </a:r>
            <a:r>
              <a:rPr lang="en-GB" altLang="zh-CN" sz="1400" dirty="0">
                <a:latin typeface="Times New Roman" charset="0"/>
                <a:cs typeface="Arial" charset="0"/>
              </a:rPr>
              <a:t>segmentation cases. Subject-119 is a healthy case while subject-10 and subject-43 are pathological cases. The Whole Heart segmentation errors (RMS) for each subject are 2.39 mm, 3.17 mm, and 2.86 mm respectively. GD: gold standard segmentation; PS: propagated segmentation.</a:t>
            </a:r>
          </a:p>
        </p:txBody>
      </p:sp>
      <p:pic>
        <p:nvPicPr>
          <p:cNvPr id="6" name="Picture 8"/>
          <p:cNvPicPr>
            <a:picLocks noChangeAspect="1" noChangeArrowheads="1"/>
          </p:cNvPicPr>
          <p:nvPr/>
        </p:nvPicPr>
        <p:blipFill>
          <a:blip r:embed="rId2"/>
          <a:srcRect/>
          <a:stretch>
            <a:fillRect/>
          </a:stretch>
        </p:blipFill>
        <p:spPr bwMode="auto">
          <a:xfrm>
            <a:off x="680244" y="2021302"/>
            <a:ext cx="7856537" cy="2686945"/>
          </a:xfrm>
          <a:prstGeom prst="rect">
            <a:avLst/>
          </a:prstGeom>
          <a:noFill/>
          <a:ln w="9525">
            <a:noFill/>
            <a:miter lim="800000"/>
            <a:headEnd/>
            <a:tailEnd/>
          </a:ln>
        </p:spPr>
      </p:pic>
      <p:sp>
        <p:nvSpPr>
          <p:cNvPr id="9" name="矩形 8"/>
          <p:cNvSpPr/>
          <p:nvPr/>
        </p:nvSpPr>
        <p:spPr>
          <a:xfrm>
            <a:off x="463979" y="6439877"/>
            <a:ext cx="8052277" cy="461665"/>
          </a:xfrm>
          <a:prstGeom prst="rect">
            <a:avLst/>
          </a:prstGeom>
        </p:spPr>
        <p:txBody>
          <a:bodyPr wrap="square">
            <a:spAutoFit/>
          </a:bodyPr>
          <a:lstStyle/>
          <a:p>
            <a:pPr algn="just"/>
            <a:r>
              <a:rPr lang="en-GB" altLang="zh-CN" sz="1200" kern="0" dirty="0">
                <a:latin typeface="Times New Roman"/>
              </a:rPr>
              <a:t>Zhuang, X., </a:t>
            </a:r>
            <a:r>
              <a:rPr lang="en-GB" altLang="zh-CN" sz="1200" i="1" kern="0" dirty="0">
                <a:latin typeface="Times New Roman"/>
              </a:rPr>
              <a:t>et al.</a:t>
            </a:r>
            <a:r>
              <a:rPr lang="en-GB" altLang="zh-CN" sz="1200" kern="0" dirty="0">
                <a:latin typeface="Times New Roman"/>
              </a:rPr>
              <a:t>: A Registration-Based Propagation Framework for Automatic Whole Heart Segmentation of Cardiac MRI. </a:t>
            </a:r>
            <a:endParaRPr lang="en-GB" altLang="zh-CN" sz="1200" kern="0" dirty="0" smtClean="0">
              <a:latin typeface="Times New Roman"/>
            </a:endParaRPr>
          </a:p>
          <a:p>
            <a:pPr algn="just"/>
            <a:r>
              <a:rPr lang="en-GB" altLang="zh-CN" sz="1200" i="1" kern="0" dirty="0" smtClean="0">
                <a:latin typeface="Times New Roman"/>
              </a:rPr>
              <a:t>IEEE </a:t>
            </a:r>
            <a:r>
              <a:rPr lang="en-GB" altLang="zh-CN" sz="1200" i="1" kern="0" dirty="0">
                <a:latin typeface="Times New Roman"/>
              </a:rPr>
              <a:t>Trans. Med. </a:t>
            </a:r>
            <a:r>
              <a:rPr lang="en-GB" altLang="zh-CN" sz="1200" i="1" kern="0" dirty="0" err="1">
                <a:latin typeface="Times New Roman"/>
              </a:rPr>
              <a:t>Imag</a:t>
            </a:r>
            <a:r>
              <a:rPr lang="en-GB" altLang="zh-CN" sz="1200" i="1" kern="0" dirty="0">
                <a:latin typeface="Times New Roman"/>
              </a:rPr>
              <a:t>.</a:t>
            </a:r>
            <a:r>
              <a:rPr lang="en-GB" altLang="zh-CN" sz="1200" kern="0" dirty="0">
                <a:latin typeface="Times New Roman"/>
              </a:rPr>
              <a:t> </a:t>
            </a:r>
            <a:r>
              <a:rPr lang="en-GB" altLang="zh-CN" sz="1200" kern="0" dirty="0">
                <a:latin typeface="Times New Roman"/>
                <a:ea typeface="ＭＳ Ｐゴシック" pitchFamily="34" charset="-128"/>
              </a:rPr>
              <a:t>29 (9), 1612-1625, 2010</a:t>
            </a:r>
            <a:r>
              <a:rPr lang="en-GB" altLang="zh-CN" sz="1200" kern="0" dirty="0">
                <a:latin typeface="Times New Roman"/>
              </a:rPr>
              <a:t>.</a:t>
            </a:r>
            <a:endParaRPr lang="en-US" altLang="zh-CN" sz="1200" dirty="0"/>
          </a:p>
        </p:txBody>
      </p:sp>
    </p:spTree>
    <p:extLst>
      <p:ext uri="{BB962C8B-B14F-4D97-AF65-F5344CB8AC3E}">
        <p14:creationId xmlns:p14="http://schemas.microsoft.com/office/powerpoint/2010/main" val="12279083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WholeHeartSegment_ErrorMap_WhiteB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99088" y="3167062"/>
            <a:ext cx="3744912" cy="362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Whole heart segmentation</a:t>
            </a:r>
            <a:endParaRPr lang="zh-CN" altLang="en-US" dirty="0"/>
          </a:p>
        </p:txBody>
      </p:sp>
      <p:sp>
        <p:nvSpPr>
          <p:cNvPr id="3" name="内容占位符 2"/>
          <p:cNvSpPr>
            <a:spLocks noGrp="1"/>
          </p:cNvSpPr>
          <p:nvPr>
            <p:ph idx="1"/>
          </p:nvPr>
        </p:nvSpPr>
        <p:spPr/>
        <p:txBody>
          <a:bodyPr/>
          <a:lstStyle/>
          <a:p>
            <a:pPr eaLnBrk="1" hangingPunct="1"/>
            <a:r>
              <a:rPr lang="en-GB" altLang="zh-CN" sz="2000" dirty="0" smtClean="0"/>
              <a:t>Quantitative results on 37 subjects</a:t>
            </a:r>
            <a:endParaRPr lang="en-GB" altLang="zh-CN" sz="1600" dirty="0"/>
          </a:p>
          <a:p>
            <a:pPr lvl="1" eaLnBrk="1" hangingPunct="1"/>
            <a:endParaRPr lang="en-GB" altLang="zh-CN" sz="2000" dirty="0" smtClean="0"/>
          </a:p>
          <a:p>
            <a:pPr lvl="1" eaLnBrk="1" hangingPunct="1"/>
            <a:endParaRPr lang="en-GB" altLang="zh-CN" sz="2000" dirty="0" smtClean="0"/>
          </a:p>
          <a:p>
            <a:pPr lvl="1" eaLnBrk="1" hangingPunct="1"/>
            <a:endParaRPr lang="en-GB" altLang="zh-CN" sz="2000" dirty="0"/>
          </a:p>
          <a:p>
            <a:pPr lvl="1" eaLnBrk="1" hangingPunct="1"/>
            <a:endParaRPr lang="en-GB" altLang="zh-CN" sz="2000" dirty="0" smtClean="0"/>
          </a:p>
          <a:p>
            <a:pPr lvl="1" eaLnBrk="1" hangingPunct="1"/>
            <a:endParaRPr lang="en-GB" altLang="zh-CN" sz="2000" dirty="0" smtClean="0"/>
          </a:p>
          <a:p>
            <a:pPr marL="628650" lvl="1" indent="0" eaLnBrk="1" hangingPunct="1">
              <a:buNone/>
            </a:pPr>
            <a:r>
              <a:rPr lang="en-GB" altLang="zh-CN" sz="1800" dirty="0" err="1" smtClean="0"/>
              <a:t>Color</a:t>
            </a:r>
            <a:r>
              <a:rPr lang="en-GB" altLang="zh-CN" sz="1800" dirty="0" smtClean="0"/>
              <a:t> </a:t>
            </a:r>
            <a:r>
              <a:rPr lang="en-GB" altLang="zh-CN" sz="1800" dirty="0"/>
              <a:t>map of surface-to-surface</a:t>
            </a:r>
          </a:p>
          <a:p>
            <a:pPr lvl="1" eaLnBrk="1" hangingPunct="1">
              <a:buFontTx/>
              <a:buNone/>
            </a:pPr>
            <a:r>
              <a:rPr lang="en-GB" altLang="zh-CN" sz="1800" dirty="0" smtClean="0"/>
              <a:t>	errors </a:t>
            </a:r>
            <a:r>
              <a:rPr lang="en-GB" altLang="zh-CN" sz="1800" dirty="0"/>
              <a:t>of the whole heart</a:t>
            </a:r>
          </a:p>
          <a:p>
            <a:pPr lvl="1" eaLnBrk="1" hangingPunct="1">
              <a:buFontTx/>
              <a:buNone/>
            </a:pPr>
            <a:r>
              <a:rPr lang="en-GB" altLang="zh-CN" sz="1800" dirty="0" smtClean="0"/>
              <a:t>	segmentation</a:t>
            </a:r>
            <a:endParaRPr lang="en-GB" altLang="zh-CN" sz="1800" dirty="0"/>
          </a:p>
          <a:p>
            <a:pPr marL="628650" lvl="1" indent="0" eaLnBrk="1" hangingPunct="1">
              <a:buNone/>
            </a:pPr>
            <a:r>
              <a:rPr lang="en-GB" altLang="zh-CN" sz="1800" dirty="0"/>
              <a:t>The big errors mainly distributed</a:t>
            </a:r>
          </a:p>
          <a:p>
            <a:pPr lvl="1" eaLnBrk="1" hangingPunct="1">
              <a:buFontTx/>
              <a:buNone/>
            </a:pPr>
            <a:r>
              <a:rPr lang="en-GB" altLang="zh-CN" sz="1800" dirty="0"/>
              <a:t>	to the area of connections</a:t>
            </a:r>
          </a:p>
          <a:p>
            <a:pPr lvl="1" eaLnBrk="1" hangingPunct="1">
              <a:buFontTx/>
              <a:buNone/>
            </a:pPr>
            <a:r>
              <a:rPr lang="en-GB" altLang="zh-CN" sz="1800" dirty="0"/>
              <a:t>	between substructures</a:t>
            </a:r>
          </a:p>
          <a:p>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11</a:t>
            </a:fld>
            <a:endParaRPr lang="zh-CN" altLang="en-US" dirty="0"/>
          </a:p>
        </p:txBody>
      </p:sp>
      <p:pic>
        <p:nvPicPr>
          <p:cNvPr id="7" name="Picture 4"/>
          <p:cNvPicPr>
            <a:picLocks noChangeAspect="1" noChangeArrowheads="1"/>
          </p:cNvPicPr>
          <p:nvPr/>
        </p:nvPicPr>
        <p:blipFill>
          <a:blip r:embed="rId3"/>
          <a:srcRect/>
          <a:stretch>
            <a:fillRect/>
          </a:stretch>
        </p:blipFill>
        <p:spPr bwMode="auto">
          <a:xfrm>
            <a:off x="999029" y="1497741"/>
            <a:ext cx="5935171" cy="1631156"/>
          </a:xfrm>
          <a:prstGeom prst="rect">
            <a:avLst/>
          </a:prstGeom>
          <a:noFill/>
          <a:ln w="9525">
            <a:noFill/>
            <a:miter lim="800000"/>
            <a:headEnd/>
            <a:tailEnd/>
          </a:ln>
        </p:spPr>
      </p:pic>
      <p:sp>
        <p:nvSpPr>
          <p:cNvPr id="9" name="矩形 8"/>
          <p:cNvSpPr/>
          <p:nvPr/>
        </p:nvSpPr>
        <p:spPr>
          <a:xfrm>
            <a:off x="463979" y="6439877"/>
            <a:ext cx="8052277" cy="461665"/>
          </a:xfrm>
          <a:prstGeom prst="rect">
            <a:avLst/>
          </a:prstGeom>
        </p:spPr>
        <p:txBody>
          <a:bodyPr wrap="square">
            <a:spAutoFit/>
          </a:bodyPr>
          <a:lstStyle/>
          <a:p>
            <a:pPr algn="just"/>
            <a:r>
              <a:rPr lang="en-GB" altLang="zh-CN" sz="1200" kern="0" dirty="0">
                <a:latin typeface="Times New Roman"/>
              </a:rPr>
              <a:t>Zhuang, X., </a:t>
            </a:r>
            <a:r>
              <a:rPr lang="en-GB" altLang="zh-CN" sz="1200" i="1" kern="0" dirty="0">
                <a:latin typeface="Times New Roman"/>
              </a:rPr>
              <a:t>et al.</a:t>
            </a:r>
            <a:r>
              <a:rPr lang="en-GB" altLang="zh-CN" sz="1200" kern="0" dirty="0">
                <a:latin typeface="Times New Roman"/>
              </a:rPr>
              <a:t>: A Registration-Based Propagation Framework for Automatic Whole Heart Segmentation of Cardiac MRI. </a:t>
            </a:r>
            <a:endParaRPr lang="en-GB" altLang="zh-CN" sz="1200" kern="0" dirty="0" smtClean="0">
              <a:latin typeface="Times New Roman"/>
            </a:endParaRPr>
          </a:p>
          <a:p>
            <a:pPr algn="just"/>
            <a:r>
              <a:rPr lang="en-GB" altLang="zh-CN" sz="1200" i="1" kern="0" dirty="0" smtClean="0">
                <a:latin typeface="Times New Roman"/>
              </a:rPr>
              <a:t>IEEE </a:t>
            </a:r>
            <a:r>
              <a:rPr lang="en-GB" altLang="zh-CN" sz="1200" i="1" kern="0" dirty="0">
                <a:latin typeface="Times New Roman"/>
              </a:rPr>
              <a:t>Trans. Med. </a:t>
            </a:r>
            <a:r>
              <a:rPr lang="en-GB" altLang="zh-CN" sz="1200" i="1" kern="0" dirty="0" err="1">
                <a:latin typeface="Times New Roman"/>
              </a:rPr>
              <a:t>Imag</a:t>
            </a:r>
            <a:r>
              <a:rPr lang="en-GB" altLang="zh-CN" sz="1200" i="1" kern="0" dirty="0">
                <a:latin typeface="Times New Roman"/>
              </a:rPr>
              <a:t>.</a:t>
            </a:r>
            <a:r>
              <a:rPr lang="en-GB" altLang="zh-CN" sz="1200" kern="0" dirty="0">
                <a:latin typeface="Times New Roman"/>
              </a:rPr>
              <a:t> </a:t>
            </a:r>
            <a:r>
              <a:rPr lang="en-GB" altLang="zh-CN" sz="1200" kern="0" dirty="0">
                <a:latin typeface="Times New Roman"/>
                <a:ea typeface="ＭＳ Ｐゴシック" pitchFamily="34" charset="-128"/>
              </a:rPr>
              <a:t>29 (9), 1612-1625, 2010</a:t>
            </a:r>
            <a:r>
              <a:rPr lang="en-GB" altLang="zh-CN" sz="1200" kern="0" dirty="0">
                <a:latin typeface="Times New Roman"/>
              </a:rPr>
              <a:t>.</a:t>
            </a:r>
            <a:endParaRPr lang="en-US" altLang="zh-CN" sz="1200" dirty="0"/>
          </a:p>
        </p:txBody>
      </p:sp>
    </p:spTree>
    <p:extLst>
      <p:ext uri="{BB962C8B-B14F-4D97-AF65-F5344CB8AC3E}">
        <p14:creationId xmlns:p14="http://schemas.microsoft.com/office/powerpoint/2010/main" val="32594153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Whole heart segmentation</a:t>
            </a:r>
            <a:endParaRPr lang="zh-CN" altLang="en-US" dirty="0"/>
          </a:p>
        </p:txBody>
      </p:sp>
      <p:sp>
        <p:nvSpPr>
          <p:cNvPr id="3" name="内容占位符 2"/>
          <p:cNvSpPr>
            <a:spLocks noGrp="1"/>
          </p:cNvSpPr>
          <p:nvPr>
            <p:ph idx="1"/>
          </p:nvPr>
        </p:nvSpPr>
        <p:spPr/>
        <p:txBody>
          <a:bodyPr/>
          <a:lstStyle/>
          <a:p>
            <a:r>
              <a:rPr lang="en-US" altLang="zh-CN" dirty="0" smtClean="0"/>
              <a:t>Single atlas VS Multiple atlases </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12</a:t>
            </a:fld>
            <a:endParaRPr lang="zh-CN" altLang="en-US" dirty="0"/>
          </a:p>
        </p:txBody>
      </p:sp>
      <p:sp>
        <p:nvSpPr>
          <p:cNvPr id="8" name="矩形 7"/>
          <p:cNvSpPr/>
          <p:nvPr/>
        </p:nvSpPr>
        <p:spPr>
          <a:xfrm>
            <a:off x="5029200" y="3495489"/>
            <a:ext cx="1430854" cy="648650"/>
          </a:xfrm>
          <a:prstGeom prst="rect">
            <a:avLst/>
          </a:prstGeom>
          <a:solidFill>
            <a:schemeClr val="accent1">
              <a:lumMod val="40000"/>
              <a:lumOff val="60000"/>
            </a:schemeClr>
          </a:solidFill>
          <a:ln w="12700">
            <a:solidFill>
              <a:srgbClr val="003366"/>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r>
              <a:rPr lang="en-US" altLang="zh-CN" sz="1800" dirty="0">
                <a:latin typeface="Times" pitchFamily="18" charset="0"/>
                <a:cs typeface="Times" pitchFamily="18" charset="0"/>
              </a:rPr>
              <a:t>Atlas registration</a:t>
            </a:r>
            <a:endParaRPr lang="zh-CN" altLang="en-US" sz="1800" dirty="0">
              <a:latin typeface="Times" pitchFamily="18" charset="0"/>
              <a:cs typeface="Times" pitchFamily="18" charset="0"/>
            </a:endParaRPr>
          </a:p>
        </p:txBody>
      </p:sp>
      <p:grpSp>
        <p:nvGrpSpPr>
          <p:cNvPr id="24" name="组合 23"/>
          <p:cNvGrpSpPr/>
          <p:nvPr/>
        </p:nvGrpSpPr>
        <p:grpSpPr>
          <a:xfrm>
            <a:off x="6556341" y="1925657"/>
            <a:ext cx="1245917" cy="832159"/>
            <a:chOff x="1183645" y="2933760"/>
            <a:chExt cx="1245917" cy="832159"/>
          </a:xfrm>
        </p:grpSpPr>
        <p:sp>
          <p:nvSpPr>
            <p:cNvPr id="7" name="平行四边形 6"/>
            <p:cNvSpPr/>
            <p:nvPr/>
          </p:nvSpPr>
          <p:spPr>
            <a:xfrm>
              <a:off x="1183645" y="2934790"/>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smtClean="0">
                <a:solidFill>
                  <a:srgbClr val="000000"/>
                </a:solidFill>
                <a:latin typeface="Times" pitchFamily="18" charset="0"/>
                <a:cs typeface="Times" pitchFamily="18" charset="0"/>
              </a:endParaRPr>
            </a:p>
            <a:p>
              <a:pPr algn="ctr" defTabSz="617457"/>
              <a:endParaRPr lang="en-GB" altLang="zh-CN" sz="1400" dirty="0" smtClean="0">
                <a:solidFill>
                  <a:srgbClr val="000000"/>
                </a:solidFill>
                <a:latin typeface="Times" pitchFamily="18" charset="0"/>
                <a:cs typeface="Times" pitchFamily="18" charset="0"/>
              </a:endParaRPr>
            </a:p>
            <a:p>
              <a:pPr algn="ctr" defTabSz="617457"/>
              <a:r>
                <a:rPr lang="en-US" altLang="zh-CN" sz="1600" dirty="0" smtClean="0">
                  <a:solidFill>
                    <a:srgbClr val="000000"/>
                  </a:solidFill>
                  <a:latin typeface="Times" pitchFamily="18" charset="0"/>
                  <a:cs typeface="Times" pitchFamily="18" charset="0"/>
                </a:rPr>
                <a:t>Target image</a:t>
              </a:r>
              <a:endParaRPr lang="en-GB" altLang="zh-CN" sz="1600" dirty="0" smtClean="0">
                <a:solidFill>
                  <a:srgbClr val="000000"/>
                </a:solidFill>
                <a:latin typeface="Times" pitchFamily="18" charset="0"/>
                <a:cs typeface="Times" pitchFamily="18" charset="0"/>
              </a:endParaRPr>
            </a:p>
          </p:txBody>
        </p:sp>
        <p:pic>
          <p:nvPicPr>
            <p:cNvPr id="9" name="Picture 6"/>
            <p:cNvPicPr>
              <a:picLocks noChangeAspect="1" noChangeArrowheads="1"/>
            </p:cNvPicPr>
            <p:nvPr/>
          </p:nvPicPr>
          <p:blipFill>
            <a:blip r:embed="rId2" cstate="print"/>
            <a:srcRect/>
            <a:stretch>
              <a:fillRect/>
            </a:stretch>
          </p:blipFill>
          <p:spPr bwMode="auto">
            <a:xfrm>
              <a:off x="1527097" y="2933760"/>
              <a:ext cx="627508" cy="617011"/>
            </a:xfrm>
            <a:prstGeom prst="ellipse">
              <a:avLst/>
            </a:prstGeom>
            <a:ln>
              <a:noFill/>
            </a:ln>
            <a:effectLst>
              <a:softEdge rad="31750"/>
            </a:effectLst>
          </p:spPr>
        </p:pic>
      </p:grpSp>
      <p:grpSp>
        <p:nvGrpSpPr>
          <p:cNvPr id="10" name="组合 9"/>
          <p:cNvGrpSpPr/>
          <p:nvPr/>
        </p:nvGrpSpPr>
        <p:grpSpPr>
          <a:xfrm>
            <a:off x="6985973" y="4374081"/>
            <a:ext cx="1149508" cy="774001"/>
            <a:chOff x="6127309" y="-735591"/>
            <a:chExt cx="1061585" cy="677396"/>
          </a:xfrm>
        </p:grpSpPr>
        <p:sp>
          <p:nvSpPr>
            <p:cNvPr id="22" name="平行四边形 21"/>
            <p:cNvSpPr/>
            <p:nvPr/>
          </p:nvSpPr>
          <p:spPr>
            <a:xfrm>
              <a:off x="6127309" y="-705895"/>
              <a:ext cx="1061585" cy="647700"/>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100" dirty="0">
                <a:solidFill>
                  <a:srgbClr val="000000"/>
                </a:solidFill>
                <a:latin typeface="Times" pitchFamily="18" charset="0"/>
                <a:cs typeface="Times" pitchFamily="18" charset="0"/>
              </a:endParaRPr>
            </a:p>
            <a:p>
              <a:pPr algn="ctr" defTabSz="617457"/>
              <a:r>
                <a:rPr lang="en-US" altLang="zh-CN" sz="1600" dirty="0" smtClean="0">
                  <a:solidFill>
                    <a:srgbClr val="000000"/>
                  </a:solidFill>
                  <a:latin typeface="Times" pitchFamily="18" charset="0"/>
                  <a:cs typeface="Times" pitchFamily="18" charset="0"/>
                </a:rPr>
                <a:t>Result</a:t>
              </a:r>
              <a:endParaRPr lang="en-GB" altLang="zh-CN" sz="1600" dirty="0">
                <a:solidFill>
                  <a:srgbClr val="000000"/>
                </a:solidFill>
                <a:latin typeface="Times" pitchFamily="18" charset="0"/>
                <a:cs typeface="Times" pitchFamily="18" charset="0"/>
              </a:endParaRPr>
            </a:p>
          </p:txBody>
        </p:sp>
        <p:pic>
          <p:nvPicPr>
            <p:cNvPr id="23" name="Picture 7"/>
            <p:cNvPicPr>
              <a:picLocks noChangeAspect="1" noChangeArrowheads="1"/>
            </p:cNvPicPr>
            <p:nvPr/>
          </p:nvPicPr>
          <p:blipFill>
            <a:blip r:embed="rId3" cstate="print"/>
            <a:srcRect/>
            <a:stretch>
              <a:fillRect/>
            </a:stretch>
          </p:blipFill>
          <p:spPr bwMode="auto">
            <a:xfrm>
              <a:off x="6393806" y="-735591"/>
              <a:ext cx="578571" cy="540000"/>
            </a:xfrm>
            <a:prstGeom prst="ellipse">
              <a:avLst/>
            </a:prstGeom>
            <a:ln>
              <a:noFill/>
            </a:ln>
            <a:effectLst>
              <a:softEdge rad="63500"/>
            </a:effectLst>
          </p:spPr>
        </p:pic>
      </p:grpSp>
      <p:sp>
        <p:nvSpPr>
          <p:cNvPr id="11" name="矩形 10"/>
          <p:cNvSpPr/>
          <p:nvPr/>
        </p:nvSpPr>
        <p:spPr>
          <a:xfrm>
            <a:off x="5029200" y="4448938"/>
            <a:ext cx="1430854" cy="693120"/>
          </a:xfrm>
          <a:prstGeom prst="rect">
            <a:avLst/>
          </a:prstGeom>
          <a:solidFill>
            <a:schemeClr val="accent1">
              <a:lumMod val="40000"/>
              <a:lumOff val="60000"/>
            </a:schemeClr>
          </a:solidFill>
          <a:ln w="12700">
            <a:solidFill>
              <a:srgbClr val="003366"/>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r>
              <a:rPr lang="en-US" altLang="zh-CN" sz="1800" dirty="0">
                <a:latin typeface="Times" pitchFamily="18" charset="0"/>
                <a:cs typeface="Times" pitchFamily="18" charset="0"/>
              </a:rPr>
              <a:t>Segmentation</a:t>
            </a:r>
            <a:r>
              <a:rPr lang="zh-CN" altLang="en-US" sz="1800" dirty="0">
                <a:latin typeface="Times" pitchFamily="18" charset="0"/>
                <a:cs typeface="Times" pitchFamily="18" charset="0"/>
              </a:rPr>
              <a:t> </a:t>
            </a:r>
            <a:r>
              <a:rPr lang="en-US" altLang="zh-CN" sz="1800" dirty="0">
                <a:latin typeface="Times" pitchFamily="18" charset="0"/>
                <a:cs typeface="Times" pitchFamily="18" charset="0"/>
              </a:rPr>
              <a:t>propagation</a:t>
            </a:r>
          </a:p>
        </p:txBody>
      </p:sp>
      <p:cxnSp>
        <p:nvCxnSpPr>
          <p:cNvPr id="12" name="直接箭头连接符 11"/>
          <p:cNvCxnSpPr>
            <a:stCxn id="8" idx="2"/>
            <a:endCxn id="11" idx="0"/>
          </p:cNvCxnSpPr>
          <p:nvPr/>
        </p:nvCxnSpPr>
        <p:spPr>
          <a:xfrm>
            <a:off x="5744627" y="4144139"/>
            <a:ext cx="0" cy="30479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直接箭头连接符 13"/>
          <p:cNvCxnSpPr>
            <a:stCxn id="11" idx="3"/>
            <a:endCxn id="22" idx="5"/>
          </p:cNvCxnSpPr>
          <p:nvPr/>
        </p:nvCxnSpPr>
        <p:spPr>
          <a:xfrm flipV="1">
            <a:off x="6460054" y="4778047"/>
            <a:ext cx="618428" cy="1745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nvGrpSpPr>
          <p:cNvPr id="29" name="组合 28"/>
          <p:cNvGrpSpPr/>
          <p:nvPr/>
        </p:nvGrpSpPr>
        <p:grpSpPr>
          <a:xfrm>
            <a:off x="3866285" y="1926687"/>
            <a:ext cx="1245917" cy="831129"/>
            <a:chOff x="1061420" y="4309183"/>
            <a:chExt cx="1245917" cy="831129"/>
          </a:xfrm>
        </p:grpSpPr>
        <p:sp>
          <p:nvSpPr>
            <p:cNvPr id="17" name="平行四边形 16"/>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18"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9"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cxnSp>
        <p:nvCxnSpPr>
          <p:cNvPr id="20" name="直接箭头连接符 19"/>
          <p:cNvCxnSpPr>
            <a:stCxn id="17" idx="3"/>
          </p:cNvCxnSpPr>
          <p:nvPr/>
        </p:nvCxnSpPr>
        <p:spPr>
          <a:xfrm>
            <a:off x="4385352" y="2757816"/>
            <a:ext cx="988236" cy="73767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2" name="直接箭头连接符 31"/>
          <p:cNvCxnSpPr>
            <a:stCxn id="7" idx="3"/>
          </p:cNvCxnSpPr>
          <p:nvPr/>
        </p:nvCxnSpPr>
        <p:spPr>
          <a:xfrm flipH="1">
            <a:off x="6100438" y="2757816"/>
            <a:ext cx="974970" cy="72843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nvGrpSpPr>
          <p:cNvPr id="40" name="组合 39"/>
          <p:cNvGrpSpPr/>
          <p:nvPr/>
        </p:nvGrpSpPr>
        <p:grpSpPr>
          <a:xfrm>
            <a:off x="219733" y="1711539"/>
            <a:ext cx="1245917" cy="831129"/>
            <a:chOff x="1061420" y="4309183"/>
            <a:chExt cx="1245917" cy="831129"/>
          </a:xfrm>
        </p:grpSpPr>
        <p:sp>
          <p:nvSpPr>
            <p:cNvPr id="41" name="平行四边形 40"/>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42"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3"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4" name="组合 43"/>
          <p:cNvGrpSpPr/>
          <p:nvPr/>
        </p:nvGrpSpPr>
        <p:grpSpPr>
          <a:xfrm>
            <a:off x="786782" y="1951381"/>
            <a:ext cx="1245917" cy="831129"/>
            <a:chOff x="1061420" y="4309183"/>
            <a:chExt cx="1245917" cy="831129"/>
          </a:xfrm>
        </p:grpSpPr>
        <p:sp>
          <p:nvSpPr>
            <p:cNvPr id="45" name="平行四边形 44"/>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46"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7"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8" name="组合 47"/>
          <p:cNvGrpSpPr/>
          <p:nvPr/>
        </p:nvGrpSpPr>
        <p:grpSpPr>
          <a:xfrm>
            <a:off x="1759484" y="1631274"/>
            <a:ext cx="1245917" cy="831129"/>
            <a:chOff x="1061420" y="4309183"/>
            <a:chExt cx="1245917" cy="831129"/>
          </a:xfrm>
        </p:grpSpPr>
        <p:sp>
          <p:nvSpPr>
            <p:cNvPr id="49" name="平行四边形 48"/>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50"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1"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2" name="组合 51"/>
          <p:cNvGrpSpPr/>
          <p:nvPr/>
        </p:nvGrpSpPr>
        <p:grpSpPr>
          <a:xfrm>
            <a:off x="62873" y="3705229"/>
            <a:ext cx="1245917" cy="831129"/>
            <a:chOff x="1061420" y="4309183"/>
            <a:chExt cx="1245917" cy="831129"/>
          </a:xfrm>
        </p:grpSpPr>
        <p:sp>
          <p:nvSpPr>
            <p:cNvPr id="53" name="平行四边形 52"/>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54"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5"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6" name="组合 55"/>
          <p:cNvGrpSpPr/>
          <p:nvPr/>
        </p:nvGrpSpPr>
        <p:grpSpPr>
          <a:xfrm>
            <a:off x="628358" y="3001920"/>
            <a:ext cx="1245917" cy="831129"/>
            <a:chOff x="1061420" y="4309183"/>
            <a:chExt cx="1245917" cy="831129"/>
          </a:xfrm>
        </p:grpSpPr>
        <p:sp>
          <p:nvSpPr>
            <p:cNvPr id="57" name="平行四边形 56"/>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58"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9"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60" name="组合 59"/>
          <p:cNvGrpSpPr/>
          <p:nvPr/>
        </p:nvGrpSpPr>
        <p:grpSpPr>
          <a:xfrm>
            <a:off x="1377616" y="3290324"/>
            <a:ext cx="1245917" cy="831129"/>
            <a:chOff x="1061420" y="4309183"/>
            <a:chExt cx="1245917" cy="831129"/>
          </a:xfrm>
        </p:grpSpPr>
        <p:sp>
          <p:nvSpPr>
            <p:cNvPr id="61" name="平行四边形 60"/>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62"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3"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64" name="组合 63"/>
          <p:cNvGrpSpPr/>
          <p:nvPr/>
        </p:nvGrpSpPr>
        <p:grpSpPr>
          <a:xfrm>
            <a:off x="117261" y="4679233"/>
            <a:ext cx="1245917" cy="831129"/>
            <a:chOff x="1061420" y="4309183"/>
            <a:chExt cx="1245917" cy="831129"/>
          </a:xfrm>
        </p:grpSpPr>
        <p:sp>
          <p:nvSpPr>
            <p:cNvPr id="65" name="平行四边形 64"/>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66"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7"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68" name="组合 67"/>
          <p:cNvGrpSpPr/>
          <p:nvPr/>
        </p:nvGrpSpPr>
        <p:grpSpPr>
          <a:xfrm>
            <a:off x="637004" y="3964369"/>
            <a:ext cx="1245917" cy="831129"/>
            <a:chOff x="1061420" y="4309183"/>
            <a:chExt cx="1245917" cy="831129"/>
          </a:xfrm>
        </p:grpSpPr>
        <p:sp>
          <p:nvSpPr>
            <p:cNvPr id="69" name="平行四边形 68"/>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70"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1"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72" name="组合 71"/>
          <p:cNvGrpSpPr/>
          <p:nvPr/>
        </p:nvGrpSpPr>
        <p:grpSpPr>
          <a:xfrm>
            <a:off x="1742459" y="4700839"/>
            <a:ext cx="1245917" cy="831129"/>
            <a:chOff x="1061420" y="4309183"/>
            <a:chExt cx="1245917" cy="831129"/>
          </a:xfrm>
        </p:grpSpPr>
        <p:sp>
          <p:nvSpPr>
            <p:cNvPr id="73" name="平行四边形 72"/>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74"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5"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76" name="组合 75"/>
          <p:cNvGrpSpPr/>
          <p:nvPr/>
        </p:nvGrpSpPr>
        <p:grpSpPr>
          <a:xfrm>
            <a:off x="109324" y="5641441"/>
            <a:ext cx="1245917" cy="831129"/>
            <a:chOff x="1061420" y="4309183"/>
            <a:chExt cx="1245917" cy="831129"/>
          </a:xfrm>
        </p:grpSpPr>
        <p:sp>
          <p:nvSpPr>
            <p:cNvPr id="77" name="平行四边形 76"/>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78"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9"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80" name="组合 79"/>
          <p:cNvGrpSpPr/>
          <p:nvPr/>
        </p:nvGrpSpPr>
        <p:grpSpPr>
          <a:xfrm>
            <a:off x="738936" y="4921803"/>
            <a:ext cx="1245917" cy="831129"/>
            <a:chOff x="1061420" y="4309183"/>
            <a:chExt cx="1245917" cy="831129"/>
          </a:xfrm>
        </p:grpSpPr>
        <p:sp>
          <p:nvSpPr>
            <p:cNvPr id="81" name="平行四边形 80"/>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82"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3"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84" name="组合 83"/>
          <p:cNvGrpSpPr/>
          <p:nvPr/>
        </p:nvGrpSpPr>
        <p:grpSpPr>
          <a:xfrm>
            <a:off x="880210" y="5808180"/>
            <a:ext cx="1245917" cy="831129"/>
            <a:chOff x="1061420" y="4309183"/>
            <a:chExt cx="1245917" cy="831129"/>
          </a:xfrm>
        </p:grpSpPr>
        <p:sp>
          <p:nvSpPr>
            <p:cNvPr id="85" name="平行四边形 84"/>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86"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7"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88" name="组合 87"/>
          <p:cNvGrpSpPr/>
          <p:nvPr/>
        </p:nvGrpSpPr>
        <p:grpSpPr>
          <a:xfrm>
            <a:off x="2002932" y="2581178"/>
            <a:ext cx="1245917" cy="831129"/>
            <a:chOff x="1061420" y="4309183"/>
            <a:chExt cx="1245917" cy="831129"/>
          </a:xfrm>
        </p:grpSpPr>
        <p:sp>
          <p:nvSpPr>
            <p:cNvPr id="89" name="平行四边形 88"/>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90"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1"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92" name="组合 91"/>
          <p:cNvGrpSpPr/>
          <p:nvPr/>
        </p:nvGrpSpPr>
        <p:grpSpPr>
          <a:xfrm>
            <a:off x="2521999" y="2040608"/>
            <a:ext cx="1245917" cy="831129"/>
            <a:chOff x="1061420" y="4309183"/>
            <a:chExt cx="1245917" cy="831129"/>
          </a:xfrm>
        </p:grpSpPr>
        <p:sp>
          <p:nvSpPr>
            <p:cNvPr id="93" name="平行四边形 92"/>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94"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5"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96" name="组合 95"/>
          <p:cNvGrpSpPr/>
          <p:nvPr/>
        </p:nvGrpSpPr>
        <p:grpSpPr>
          <a:xfrm>
            <a:off x="2911814" y="3077783"/>
            <a:ext cx="1245917" cy="831129"/>
            <a:chOff x="1061420" y="4309183"/>
            <a:chExt cx="1245917" cy="831129"/>
          </a:xfrm>
        </p:grpSpPr>
        <p:sp>
          <p:nvSpPr>
            <p:cNvPr id="97" name="平行四边形 96"/>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98"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9"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100" name="组合 99"/>
          <p:cNvGrpSpPr/>
          <p:nvPr/>
        </p:nvGrpSpPr>
        <p:grpSpPr>
          <a:xfrm>
            <a:off x="1971508" y="3652149"/>
            <a:ext cx="1245917" cy="831129"/>
            <a:chOff x="1061420" y="4309183"/>
            <a:chExt cx="1245917" cy="831129"/>
          </a:xfrm>
        </p:grpSpPr>
        <p:sp>
          <p:nvSpPr>
            <p:cNvPr id="101" name="平行四边形 100"/>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102"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3"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104" name="组合 103"/>
          <p:cNvGrpSpPr/>
          <p:nvPr/>
        </p:nvGrpSpPr>
        <p:grpSpPr>
          <a:xfrm>
            <a:off x="2695484" y="3881323"/>
            <a:ext cx="1245917" cy="831129"/>
            <a:chOff x="1061420" y="4309183"/>
            <a:chExt cx="1245917" cy="831129"/>
          </a:xfrm>
        </p:grpSpPr>
        <p:sp>
          <p:nvSpPr>
            <p:cNvPr id="105" name="平行四边形 104"/>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106"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7"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108" name="组合 107"/>
          <p:cNvGrpSpPr/>
          <p:nvPr/>
        </p:nvGrpSpPr>
        <p:grpSpPr>
          <a:xfrm>
            <a:off x="3419460" y="4144139"/>
            <a:ext cx="1245917" cy="831129"/>
            <a:chOff x="1061420" y="4309183"/>
            <a:chExt cx="1245917" cy="831129"/>
          </a:xfrm>
        </p:grpSpPr>
        <p:sp>
          <p:nvSpPr>
            <p:cNvPr id="109" name="平行四边形 108"/>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110"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1"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112" name="组合 111"/>
          <p:cNvGrpSpPr/>
          <p:nvPr/>
        </p:nvGrpSpPr>
        <p:grpSpPr>
          <a:xfrm>
            <a:off x="2041311" y="4228709"/>
            <a:ext cx="1245917" cy="831129"/>
            <a:chOff x="1061420" y="4309183"/>
            <a:chExt cx="1245917" cy="831129"/>
          </a:xfrm>
        </p:grpSpPr>
        <p:sp>
          <p:nvSpPr>
            <p:cNvPr id="113" name="平行四边形 112"/>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114"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5"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116" name="组合 115"/>
          <p:cNvGrpSpPr/>
          <p:nvPr/>
        </p:nvGrpSpPr>
        <p:grpSpPr>
          <a:xfrm>
            <a:off x="3126039" y="4790595"/>
            <a:ext cx="1245917" cy="831129"/>
            <a:chOff x="1061420" y="4309183"/>
            <a:chExt cx="1245917" cy="831129"/>
          </a:xfrm>
        </p:grpSpPr>
        <p:sp>
          <p:nvSpPr>
            <p:cNvPr id="117" name="平行四边形 116"/>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118"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9"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120" name="组合 119"/>
          <p:cNvGrpSpPr/>
          <p:nvPr/>
        </p:nvGrpSpPr>
        <p:grpSpPr>
          <a:xfrm>
            <a:off x="2521999" y="5228344"/>
            <a:ext cx="1245917" cy="831129"/>
            <a:chOff x="1061420" y="4309183"/>
            <a:chExt cx="1245917" cy="831129"/>
          </a:xfrm>
        </p:grpSpPr>
        <p:sp>
          <p:nvSpPr>
            <p:cNvPr id="121" name="平行四边形 120"/>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122"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3"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124" name="组合 123"/>
          <p:cNvGrpSpPr/>
          <p:nvPr/>
        </p:nvGrpSpPr>
        <p:grpSpPr>
          <a:xfrm>
            <a:off x="1726082" y="5642360"/>
            <a:ext cx="1245917" cy="831129"/>
            <a:chOff x="1061420" y="4309183"/>
            <a:chExt cx="1245917" cy="831129"/>
          </a:xfrm>
        </p:grpSpPr>
        <p:sp>
          <p:nvSpPr>
            <p:cNvPr id="125" name="平行四边形 124"/>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126"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7"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128" name="组合 127"/>
          <p:cNvGrpSpPr/>
          <p:nvPr/>
        </p:nvGrpSpPr>
        <p:grpSpPr>
          <a:xfrm>
            <a:off x="3237516" y="5740792"/>
            <a:ext cx="1245917" cy="831129"/>
            <a:chOff x="1061420" y="4309183"/>
            <a:chExt cx="1245917" cy="831129"/>
          </a:xfrm>
        </p:grpSpPr>
        <p:sp>
          <p:nvSpPr>
            <p:cNvPr id="129" name="平行四边形 128"/>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130"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1"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132" name="组合 131"/>
          <p:cNvGrpSpPr/>
          <p:nvPr/>
        </p:nvGrpSpPr>
        <p:grpSpPr>
          <a:xfrm>
            <a:off x="27808" y="2683927"/>
            <a:ext cx="1245917" cy="831129"/>
            <a:chOff x="1061420" y="4309183"/>
            <a:chExt cx="1245917" cy="831129"/>
          </a:xfrm>
        </p:grpSpPr>
        <p:sp>
          <p:nvSpPr>
            <p:cNvPr id="133" name="平行四边形 132"/>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Atlas </a:t>
              </a:r>
              <a:endParaRPr lang="en-GB" altLang="zh-CN" sz="1800" dirty="0">
                <a:solidFill>
                  <a:srgbClr val="000000"/>
                </a:solidFill>
                <a:latin typeface="Times" pitchFamily="18" charset="0"/>
                <a:cs typeface="Times" pitchFamily="18" charset="0"/>
              </a:endParaRPr>
            </a:p>
          </p:txBody>
        </p:sp>
        <p:pic>
          <p:nvPicPr>
            <p:cNvPr id="134" name="Picture 4"/>
            <p:cNvPicPr>
              <a:picLocks noChangeAspect="1" noChangeArrowheads="1"/>
            </p:cNvPicPr>
            <p:nvPr/>
          </p:nvPicPr>
          <p:blipFill>
            <a:blip r:embed="rId4"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35" name="Picture 5"/>
            <p:cNvPicPr>
              <a:picLocks noChangeAspect="1" noChangeArrowheads="1"/>
            </p:cNvPicPr>
            <p:nvPr/>
          </p:nvPicPr>
          <p:blipFill>
            <a:blip r:embed="rId5"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Tree>
    <p:extLst>
      <p:ext uri="{BB962C8B-B14F-4D97-AF65-F5344CB8AC3E}">
        <p14:creationId xmlns:p14="http://schemas.microsoft.com/office/powerpoint/2010/main" val="303039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199"/>
                                          </p:stCondLst>
                                        </p:cTn>
                                        <p:tgtEl>
                                          <p:spTgt spid="44"/>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0"/>
                                  </p:stCondLst>
                                  <p:childTnLst>
                                    <p:set>
                                      <p:cBhvr>
                                        <p:cTn id="12" dur="1" fill="hold">
                                          <p:stCondLst>
                                            <p:cond delay="199"/>
                                          </p:stCondLst>
                                        </p:cTn>
                                        <p:tgtEl>
                                          <p:spTgt spid="128"/>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0"/>
                                  </p:stCondLst>
                                  <p:childTnLst>
                                    <p:set>
                                      <p:cBhvr>
                                        <p:cTn id="15" dur="1" fill="hold">
                                          <p:stCondLst>
                                            <p:cond delay="199"/>
                                          </p:stCondLst>
                                        </p:cTn>
                                        <p:tgtEl>
                                          <p:spTgt spid="68"/>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0"/>
                                  </p:stCondLst>
                                  <p:childTnLst>
                                    <p:set>
                                      <p:cBhvr>
                                        <p:cTn id="18" dur="1" fill="hold">
                                          <p:stCondLst>
                                            <p:cond delay="199"/>
                                          </p:stCondLst>
                                        </p:cTn>
                                        <p:tgtEl>
                                          <p:spTgt spid="124"/>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0"/>
                                  </p:stCondLst>
                                  <p:childTnLst>
                                    <p:set>
                                      <p:cBhvr>
                                        <p:cTn id="21" dur="1" fill="hold">
                                          <p:stCondLst>
                                            <p:cond delay="199"/>
                                          </p:stCondLst>
                                        </p:cTn>
                                        <p:tgtEl>
                                          <p:spTgt spid="8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199"/>
                                          </p:stCondLst>
                                        </p:cTn>
                                        <p:tgtEl>
                                          <p:spTgt spid="48"/>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0"/>
                                  </p:stCondLst>
                                  <p:childTnLst>
                                    <p:set>
                                      <p:cBhvr>
                                        <p:cTn id="27" dur="1" fill="hold">
                                          <p:stCondLst>
                                            <p:cond delay="199"/>
                                          </p:stCondLst>
                                        </p:cTn>
                                        <p:tgtEl>
                                          <p:spTgt spid="100"/>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0"/>
                                  </p:stCondLst>
                                  <p:childTnLst>
                                    <p:set>
                                      <p:cBhvr>
                                        <p:cTn id="30" dur="1" fill="hold">
                                          <p:stCondLst>
                                            <p:cond delay="199"/>
                                          </p:stCondLst>
                                        </p:cTn>
                                        <p:tgtEl>
                                          <p:spTgt spid="40"/>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0"/>
                                  </p:stCondLst>
                                  <p:childTnLst>
                                    <p:set>
                                      <p:cBhvr>
                                        <p:cTn id="33" dur="1" fill="hold">
                                          <p:stCondLst>
                                            <p:cond delay="199"/>
                                          </p:stCondLst>
                                        </p:cTn>
                                        <p:tgtEl>
                                          <p:spTgt spid="92"/>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0"/>
                                  </p:stCondLst>
                                  <p:childTnLst>
                                    <p:set>
                                      <p:cBhvr>
                                        <p:cTn id="36" dur="1" fill="hold">
                                          <p:stCondLst>
                                            <p:cond delay="199"/>
                                          </p:stCondLst>
                                        </p:cTn>
                                        <p:tgtEl>
                                          <p:spTgt spid="76"/>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199"/>
                                          </p:stCondLst>
                                        </p:cTn>
                                        <p:tgtEl>
                                          <p:spTgt spid="80"/>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nodeType="afterEffect">
                                  <p:stCondLst>
                                    <p:cond delay="0"/>
                                  </p:stCondLst>
                                  <p:childTnLst>
                                    <p:set>
                                      <p:cBhvr>
                                        <p:cTn id="42" dur="1" fill="hold">
                                          <p:stCondLst>
                                            <p:cond delay="199"/>
                                          </p:stCondLst>
                                        </p:cTn>
                                        <p:tgtEl>
                                          <p:spTgt spid="60"/>
                                        </p:tgtEl>
                                        <p:attrNameLst>
                                          <p:attrName>style.visibility</p:attrName>
                                        </p:attrNameLst>
                                      </p:cBhvr>
                                      <p:to>
                                        <p:strVal val="visible"/>
                                      </p:to>
                                    </p:set>
                                  </p:childTnLst>
                                </p:cTn>
                              </p:par>
                            </p:childTnLst>
                          </p:cTn>
                        </p:par>
                        <p:par>
                          <p:cTn id="43" fill="hold">
                            <p:stCondLst>
                              <p:cond delay="2400"/>
                            </p:stCondLst>
                            <p:childTnLst>
                              <p:par>
                                <p:cTn id="44" presetID="1" presetClass="entr" presetSubtype="0" fill="hold" nodeType="afterEffect">
                                  <p:stCondLst>
                                    <p:cond delay="0"/>
                                  </p:stCondLst>
                                  <p:childTnLst>
                                    <p:set>
                                      <p:cBhvr>
                                        <p:cTn id="45" dur="1" fill="hold">
                                          <p:stCondLst>
                                            <p:cond delay="199"/>
                                          </p:stCondLst>
                                        </p:cTn>
                                        <p:tgtEl>
                                          <p:spTgt spid="64"/>
                                        </p:tgtEl>
                                        <p:attrNameLst>
                                          <p:attrName>style.visibility</p:attrName>
                                        </p:attrNameLst>
                                      </p:cBhvr>
                                      <p:to>
                                        <p:strVal val="visible"/>
                                      </p:to>
                                    </p:set>
                                  </p:childTnLst>
                                </p:cTn>
                              </p:par>
                            </p:childTnLst>
                          </p:cTn>
                        </p:par>
                        <p:par>
                          <p:cTn id="46" fill="hold">
                            <p:stCondLst>
                              <p:cond delay="2600"/>
                            </p:stCondLst>
                            <p:childTnLst>
                              <p:par>
                                <p:cTn id="47" presetID="1" presetClass="entr" presetSubtype="0" fill="hold" nodeType="afterEffect">
                                  <p:stCondLst>
                                    <p:cond delay="0"/>
                                  </p:stCondLst>
                                  <p:childTnLst>
                                    <p:set>
                                      <p:cBhvr>
                                        <p:cTn id="48" dur="1" fill="hold">
                                          <p:stCondLst>
                                            <p:cond delay="199"/>
                                          </p:stCondLst>
                                        </p:cTn>
                                        <p:tgtEl>
                                          <p:spTgt spid="56"/>
                                        </p:tgtEl>
                                        <p:attrNameLst>
                                          <p:attrName>style.visibility</p:attrName>
                                        </p:attrNameLst>
                                      </p:cBhvr>
                                      <p:to>
                                        <p:strVal val="visible"/>
                                      </p:to>
                                    </p:set>
                                  </p:childTnLst>
                                </p:cTn>
                              </p:par>
                            </p:childTnLst>
                          </p:cTn>
                        </p:par>
                        <p:par>
                          <p:cTn id="49" fill="hold">
                            <p:stCondLst>
                              <p:cond delay="2800"/>
                            </p:stCondLst>
                            <p:childTnLst>
                              <p:par>
                                <p:cTn id="50" presetID="1" presetClass="entr" presetSubtype="0" fill="hold" nodeType="afterEffect">
                                  <p:stCondLst>
                                    <p:cond delay="0"/>
                                  </p:stCondLst>
                                  <p:childTnLst>
                                    <p:set>
                                      <p:cBhvr>
                                        <p:cTn id="51" dur="1" fill="hold">
                                          <p:stCondLst>
                                            <p:cond delay="199"/>
                                          </p:stCondLst>
                                        </p:cTn>
                                        <p:tgtEl>
                                          <p:spTgt spid="116"/>
                                        </p:tgtEl>
                                        <p:attrNameLst>
                                          <p:attrName>style.visibility</p:attrName>
                                        </p:attrNameLst>
                                      </p:cBhvr>
                                      <p:to>
                                        <p:strVal val="visible"/>
                                      </p:to>
                                    </p:set>
                                  </p:childTnLst>
                                </p:cTn>
                              </p:par>
                            </p:childTnLst>
                          </p:cTn>
                        </p:par>
                        <p:par>
                          <p:cTn id="52" fill="hold">
                            <p:stCondLst>
                              <p:cond delay="3000"/>
                            </p:stCondLst>
                            <p:childTnLst>
                              <p:par>
                                <p:cTn id="53" presetID="1" presetClass="entr" presetSubtype="0" fill="hold" nodeType="afterEffect">
                                  <p:stCondLst>
                                    <p:cond delay="0"/>
                                  </p:stCondLst>
                                  <p:childTnLst>
                                    <p:set>
                                      <p:cBhvr>
                                        <p:cTn id="54" dur="1" fill="hold">
                                          <p:stCondLst>
                                            <p:cond delay="199"/>
                                          </p:stCondLst>
                                        </p:cTn>
                                        <p:tgtEl>
                                          <p:spTgt spid="84"/>
                                        </p:tgtEl>
                                        <p:attrNameLst>
                                          <p:attrName>style.visibility</p:attrName>
                                        </p:attrNameLst>
                                      </p:cBhvr>
                                      <p:to>
                                        <p:strVal val="visible"/>
                                      </p:to>
                                    </p:set>
                                  </p:childTnLst>
                                </p:cTn>
                              </p:par>
                            </p:childTnLst>
                          </p:cTn>
                        </p:par>
                        <p:par>
                          <p:cTn id="55" fill="hold">
                            <p:stCondLst>
                              <p:cond delay="3200"/>
                            </p:stCondLst>
                            <p:childTnLst>
                              <p:par>
                                <p:cTn id="56" presetID="1" presetClass="entr" presetSubtype="0" fill="hold" nodeType="afterEffect">
                                  <p:stCondLst>
                                    <p:cond delay="0"/>
                                  </p:stCondLst>
                                  <p:childTnLst>
                                    <p:set>
                                      <p:cBhvr>
                                        <p:cTn id="57" dur="1" fill="hold">
                                          <p:stCondLst>
                                            <p:cond delay="199"/>
                                          </p:stCondLst>
                                        </p:cTn>
                                        <p:tgtEl>
                                          <p:spTgt spid="108"/>
                                        </p:tgtEl>
                                        <p:attrNameLst>
                                          <p:attrName>style.visibility</p:attrName>
                                        </p:attrNameLst>
                                      </p:cBhvr>
                                      <p:to>
                                        <p:strVal val="visible"/>
                                      </p:to>
                                    </p:set>
                                  </p:childTnLst>
                                </p:cTn>
                              </p:par>
                            </p:childTnLst>
                          </p:cTn>
                        </p:par>
                        <p:par>
                          <p:cTn id="58" fill="hold">
                            <p:stCondLst>
                              <p:cond delay="3400"/>
                            </p:stCondLst>
                            <p:childTnLst>
                              <p:par>
                                <p:cTn id="59" presetID="1" presetClass="entr" presetSubtype="0" fill="hold" nodeType="afterEffect">
                                  <p:stCondLst>
                                    <p:cond delay="0"/>
                                  </p:stCondLst>
                                  <p:childTnLst>
                                    <p:set>
                                      <p:cBhvr>
                                        <p:cTn id="60" dur="1" fill="hold">
                                          <p:stCondLst>
                                            <p:cond delay="199"/>
                                          </p:stCondLst>
                                        </p:cTn>
                                        <p:tgtEl>
                                          <p:spTgt spid="52"/>
                                        </p:tgtEl>
                                        <p:attrNameLst>
                                          <p:attrName>style.visibility</p:attrName>
                                        </p:attrNameLst>
                                      </p:cBhvr>
                                      <p:to>
                                        <p:strVal val="visible"/>
                                      </p:to>
                                    </p:set>
                                  </p:childTnLst>
                                </p:cTn>
                              </p:par>
                            </p:childTnLst>
                          </p:cTn>
                        </p:par>
                        <p:par>
                          <p:cTn id="61" fill="hold">
                            <p:stCondLst>
                              <p:cond delay="3600"/>
                            </p:stCondLst>
                            <p:childTnLst>
                              <p:par>
                                <p:cTn id="62" presetID="1" presetClass="entr" presetSubtype="0" fill="hold" nodeType="afterEffect">
                                  <p:stCondLst>
                                    <p:cond delay="0"/>
                                  </p:stCondLst>
                                  <p:childTnLst>
                                    <p:set>
                                      <p:cBhvr>
                                        <p:cTn id="63" dur="1" fill="hold">
                                          <p:stCondLst>
                                            <p:cond delay="199"/>
                                          </p:stCondLst>
                                        </p:cTn>
                                        <p:tgtEl>
                                          <p:spTgt spid="72"/>
                                        </p:tgtEl>
                                        <p:attrNameLst>
                                          <p:attrName>style.visibility</p:attrName>
                                        </p:attrNameLst>
                                      </p:cBhvr>
                                      <p:to>
                                        <p:strVal val="visible"/>
                                      </p:to>
                                    </p:set>
                                  </p:childTnLst>
                                </p:cTn>
                              </p:par>
                            </p:childTnLst>
                          </p:cTn>
                        </p:par>
                        <p:par>
                          <p:cTn id="64" fill="hold">
                            <p:stCondLst>
                              <p:cond delay="3800"/>
                            </p:stCondLst>
                            <p:childTnLst>
                              <p:par>
                                <p:cTn id="65" presetID="1" presetClass="entr" presetSubtype="0" fill="hold" nodeType="afterEffect">
                                  <p:stCondLst>
                                    <p:cond delay="0"/>
                                  </p:stCondLst>
                                  <p:childTnLst>
                                    <p:set>
                                      <p:cBhvr>
                                        <p:cTn id="66" dur="1" fill="hold">
                                          <p:stCondLst>
                                            <p:cond delay="199"/>
                                          </p:stCondLst>
                                        </p:cTn>
                                        <p:tgtEl>
                                          <p:spTgt spid="132"/>
                                        </p:tgtEl>
                                        <p:attrNameLst>
                                          <p:attrName>style.visibility</p:attrName>
                                        </p:attrNameLst>
                                      </p:cBhvr>
                                      <p:to>
                                        <p:strVal val="visible"/>
                                      </p:to>
                                    </p:set>
                                  </p:childTnLst>
                                </p:cTn>
                              </p:par>
                            </p:childTnLst>
                          </p:cTn>
                        </p:par>
                        <p:par>
                          <p:cTn id="67" fill="hold">
                            <p:stCondLst>
                              <p:cond delay="4000"/>
                            </p:stCondLst>
                            <p:childTnLst>
                              <p:par>
                                <p:cTn id="68" presetID="1" presetClass="entr" presetSubtype="0" fill="hold" nodeType="afterEffect">
                                  <p:stCondLst>
                                    <p:cond delay="0"/>
                                  </p:stCondLst>
                                  <p:childTnLst>
                                    <p:set>
                                      <p:cBhvr>
                                        <p:cTn id="69" dur="1" fill="hold">
                                          <p:stCondLst>
                                            <p:cond delay="199"/>
                                          </p:stCondLst>
                                        </p:cTn>
                                        <p:tgtEl>
                                          <p:spTgt spid="120"/>
                                        </p:tgtEl>
                                        <p:attrNameLst>
                                          <p:attrName>style.visibility</p:attrName>
                                        </p:attrNameLst>
                                      </p:cBhvr>
                                      <p:to>
                                        <p:strVal val="visible"/>
                                      </p:to>
                                    </p:set>
                                  </p:childTnLst>
                                </p:cTn>
                              </p:par>
                            </p:childTnLst>
                          </p:cTn>
                        </p:par>
                        <p:par>
                          <p:cTn id="70" fill="hold">
                            <p:stCondLst>
                              <p:cond delay="4200"/>
                            </p:stCondLst>
                            <p:childTnLst>
                              <p:par>
                                <p:cTn id="71" presetID="1" presetClass="entr" presetSubtype="0" fill="hold" nodeType="afterEffect">
                                  <p:stCondLst>
                                    <p:cond delay="0"/>
                                  </p:stCondLst>
                                  <p:childTnLst>
                                    <p:set>
                                      <p:cBhvr>
                                        <p:cTn id="72" dur="1" fill="hold">
                                          <p:stCondLst>
                                            <p:cond delay="199"/>
                                          </p:stCondLst>
                                        </p:cTn>
                                        <p:tgtEl>
                                          <p:spTgt spid="96"/>
                                        </p:tgtEl>
                                        <p:attrNameLst>
                                          <p:attrName>style.visibility</p:attrName>
                                        </p:attrNameLst>
                                      </p:cBhvr>
                                      <p:to>
                                        <p:strVal val="visible"/>
                                      </p:to>
                                    </p:set>
                                  </p:childTnLst>
                                </p:cTn>
                              </p:par>
                            </p:childTnLst>
                          </p:cTn>
                        </p:par>
                        <p:par>
                          <p:cTn id="73" fill="hold">
                            <p:stCondLst>
                              <p:cond delay="4400"/>
                            </p:stCondLst>
                            <p:childTnLst>
                              <p:par>
                                <p:cTn id="74" presetID="1" presetClass="entr" presetSubtype="0" fill="hold" nodeType="afterEffect">
                                  <p:stCondLst>
                                    <p:cond delay="0"/>
                                  </p:stCondLst>
                                  <p:childTnLst>
                                    <p:set>
                                      <p:cBhvr>
                                        <p:cTn id="75" dur="1" fill="hold">
                                          <p:stCondLst>
                                            <p:cond delay="199"/>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 of whole heart segmentation</a:t>
            </a:r>
            <a:endParaRPr lang="zh-CN" altLang="en-US" dirty="0"/>
          </a:p>
        </p:txBody>
      </p:sp>
      <p:sp>
        <p:nvSpPr>
          <p:cNvPr id="3" name="内容占位符 2"/>
          <p:cNvSpPr>
            <a:spLocks noGrp="1"/>
          </p:cNvSpPr>
          <p:nvPr>
            <p:ph idx="1"/>
          </p:nvPr>
        </p:nvSpPr>
        <p:spPr/>
        <p:txBody>
          <a:bodyPr/>
          <a:lstStyle/>
          <a:p>
            <a:r>
              <a:rPr lang="en-US" altLang="zh-CN" dirty="0" smtClean="0">
                <a:solidFill>
                  <a:srgbClr val="666699"/>
                </a:solidFill>
              </a:rPr>
              <a:t>Concepts</a:t>
            </a:r>
          </a:p>
          <a:p>
            <a:pPr lvl="1"/>
            <a:r>
              <a:rPr lang="en-US" altLang="zh-CN" dirty="0" smtClean="0">
                <a:solidFill>
                  <a:srgbClr val="666699"/>
                </a:solidFill>
              </a:rPr>
              <a:t>Definition</a:t>
            </a:r>
          </a:p>
          <a:p>
            <a:pPr lvl="1"/>
            <a:r>
              <a:rPr lang="en-US" altLang="zh-CN" dirty="0" smtClean="0">
                <a:solidFill>
                  <a:srgbClr val="666699"/>
                </a:solidFill>
              </a:rPr>
              <a:t>Challenges</a:t>
            </a:r>
          </a:p>
          <a:p>
            <a:pPr lvl="1"/>
            <a:r>
              <a:rPr lang="en-US" altLang="zh-CN" dirty="0" smtClean="0">
                <a:solidFill>
                  <a:srgbClr val="666699"/>
                </a:solidFill>
              </a:rPr>
              <a:t>Atlas-based segmentation</a:t>
            </a:r>
          </a:p>
          <a:p>
            <a:pPr lvl="1"/>
            <a:r>
              <a:rPr lang="en-US" altLang="zh-CN" dirty="0" smtClean="0">
                <a:solidFill>
                  <a:srgbClr val="666699"/>
                </a:solidFill>
              </a:rPr>
              <a:t>Multi-atlas segmentation (MAS)</a:t>
            </a:r>
          </a:p>
          <a:p>
            <a:r>
              <a:rPr lang="en-US" altLang="zh-CN" b="1" dirty="0" smtClean="0"/>
              <a:t>Multi-atlas segmentation (MAS)</a:t>
            </a:r>
          </a:p>
          <a:p>
            <a:pPr lvl="1"/>
            <a:r>
              <a:rPr lang="en-US" altLang="zh-CN" b="1" dirty="0" smtClean="0"/>
              <a:t>Atlas ranking and selection</a:t>
            </a:r>
          </a:p>
          <a:p>
            <a:pPr lvl="1"/>
            <a:r>
              <a:rPr lang="en-US" altLang="zh-CN" b="1" dirty="0" smtClean="0"/>
              <a:t>Multi-modality multi-atlas segmentation</a:t>
            </a:r>
          </a:p>
          <a:p>
            <a:pPr lvl="1"/>
            <a:r>
              <a:rPr lang="en-US" altLang="zh-CN" b="1" dirty="0" smtClean="0"/>
              <a:t>Multi-scale patches for multi-level ranking in local weighted label fusion</a:t>
            </a:r>
            <a:endParaRPr lang="en-US" altLang="zh-CN" b="1"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13</a:t>
            </a:fld>
            <a:endParaRPr lang="zh-CN" altLang="en-US" dirty="0"/>
          </a:p>
        </p:txBody>
      </p:sp>
    </p:spTree>
    <p:extLst>
      <p:ext uri="{BB962C8B-B14F-4D97-AF65-F5344CB8AC3E}">
        <p14:creationId xmlns:p14="http://schemas.microsoft.com/office/powerpoint/2010/main" val="40168843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Whole heart segmentation</a:t>
            </a:r>
            <a:endParaRPr lang="zh-CN" altLang="en-US" dirty="0"/>
          </a:p>
        </p:txBody>
      </p:sp>
      <p:sp>
        <p:nvSpPr>
          <p:cNvPr id="3" name="内容占位符 2"/>
          <p:cNvSpPr>
            <a:spLocks noGrp="1"/>
          </p:cNvSpPr>
          <p:nvPr>
            <p:ph idx="1"/>
          </p:nvPr>
        </p:nvSpPr>
        <p:spPr/>
        <p:txBody>
          <a:bodyPr/>
          <a:lstStyle/>
          <a:p>
            <a:r>
              <a:rPr lang="en-US" altLang="zh-CN" dirty="0" smtClean="0"/>
              <a:t>Multi-atlas segmentation without atlas selection</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14</a:t>
            </a:fld>
            <a:endParaRPr lang="zh-CN" altLang="en-US" dirty="0"/>
          </a:p>
        </p:txBody>
      </p:sp>
      <p:sp>
        <p:nvSpPr>
          <p:cNvPr id="300" name="Text Box 76"/>
          <p:cNvSpPr txBox="1">
            <a:spLocks noChangeArrowheads="1"/>
          </p:cNvSpPr>
          <p:nvPr/>
        </p:nvSpPr>
        <p:spPr bwMode="auto">
          <a:xfrm>
            <a:off x="981500" y="4062496"/>
            <a:ext cx="246221" cy="647029"/>
          </a:xfrm>
          <a:prstGeom prst="rect">
            <a:avLst/>
          </a:prstGeom>
          <a:noFill/>
          <a:ln w="9525">
            <a:noFill/>
            <a:miter lim="800000"/>
            <a:headEnd/>
            <a:tailEnd/>
          </a:ln>
        </p:spPr>
        <p:txBody>
          <a:bodyPr vert="eaVert" lIns="0" tIns="0" rIns="0" bIns="0">
            <a:spAutoFit/>
          </a:bodyPr>
          <a:lstStyle/>
          <a:p>
            <a:pPr defTabSz="617457">
              <a:spcBef>
                <a:spcPct val="50000"/>
              </a:spcBef>
            </a:pPr>
            <a:r>
              <a:rPr lang="en-GB" altLang="zh-CN" sz="1600" b="1" dirty="0" smtClean="0">
                <a:solidFill>
                  <a:srgbClr val="000000"/>
                </a:solidFill>
                <a:latin typeface="Times" pitchFamily="18" charset="0"/>
                <a:cs typeface="Times" pitchFamily="18" charset="0"/>
              </a:rPr>
              <a:t>  .  </a:t>
            </a:r>
            <a:r>
              <a:rPr lang="en-GB" altLang="zh-CN" sz="1600" b="1" dirty="0">
                <a:solidFill>
                  <a:srgbClr val="000000"/>
                </a:solidFill>
                <a:latin typeface="Times" pitchFamily="18" charset="0"/>
                <a:cs typeface="Times" pitchFamily="18" charset="0"/>
              </a:rPr>
              <a:t>.  .</a:t>
            </a:r>
          </a:p>
        </p:txBody>
      </p:sp>
      <p:sp>
        <p:nvSpPr>
          <p:cNvPr id="301" name="Line 78"/>
          <p:cNvSpPr>
            <a:spLocks noChangeShapeType="1"/>
          </p:cNvSpPr>
          <p:nvPr/>
        </p:nvSpPr>
        <p:spPr bwMode="auto">
          <a:xfrm flipV="1">
            <a:off x="1676400" y="3752356"/>
            <a:ext cx="894811" cy="0"/>
          </a:xfrm>
          <a:prstGeom prst="line">
            <a:avLst/>
          </a:prstGeom>
          <a:ln>
            <a:tailEnd type="arrow"/>
          </a:ln>
        </p:spPr>
        <p:style>
          <a:lnRef idx="2">
            <a:schemeClr val="accent2"/>
          </a:lnRef>
          <a:fillRef idx="0">
            <a:schemeClr val="accent2"/>
          </a:fillRef>
          <a:effectRef idx="1">
            <a:schemeClr val="accent2"/>
          </a:effectRef>
          <a:fontRef idx="minor">
            <a:schemeClr val="tx1"/>
          </a:fontRef>
        </p:style>
        <p:txBody>
          <a:bodyPr/>
          <a:lstStyle/>
          <a:p>
            <a:endParaRPr lang="zh-CN" altLang="en-US" sz="1800">
              <a:latin typeface="Times" pitchFamily="18" charset="0"/>
              <a:cs typeface="Times" pitchFamily="18" charset="0"/>
            </a:endParaRPr>
          </a:p>
        </p:txBody>
      </p:sp>
      <p:sp>
        <p:nvSpPr>
          <p:cNvPr id="302" name="平行四边形 301"/>
          <p:cNvSpPr/>
          <p:nvPr/>
        </p:nvSpPr>
        <p:spPr>
          <a:xfrm>
            <a:off x="567247" y="2241849"/>
            <a:ext cx="936000" cy="571500"/>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400" dirty="0" smtClean="0">
              <a:solidFill>
                <a:srgbClr val="000000"/>
              </a:solidFill>
              <a:latin typeface="Times" pitchFamily="18" charset="0"/>
              <a:cs typeface="Times" pitchFamily="18" charset="0"/>
            </a:endParaRPr>
          </a:p>
        </p:txBody>
      </p:sp>
      <p:pic>
        <p:nvPicPr>
          <p:cNvPr id="303" name="Picture 4"/>
          <p:cNvPicPr>
            <a:picLocks noChangeAspect="1" noChangeArrowheads="1"/>
          </p:cNvPicPr>
          <p:nvPr/>
        </p:nvPicPr>
        <p:blipFill>
          <a:blip r:embed="rId2" cstate="print"/>
          <a:srcRect/>
          <a:stretch>
            <a:fillRect/>
          </a:stretch>
        </p:blipFill>
        <p:spPr bwMode="auto">
          <a:xfrm>
            <a:off x="630061" y="2375946"/>
            <a:ext cx="381000" cy="3524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04" name="Picture 5"/>
          <p:cNvPicPr>
            <a:picLocks noChangeAspect="1" noChangeArrowheads="1"/>
          </p:cNvPicPr>
          <p:nvPr/>
        </p:nvPicPr>
        <p:blipFill>
          <a:blip r:embed="rId3" cstate="print"/>
          <a:srcRect/>
          <a:stretch>
            <a:fillRect/>
          </a:stretch>
        </p:blipFill>
        <p:spPr bwMode="auto">
          <a:xfrm>
            <a:off x="1011061" y="2369596"/>
            <a:ext cx="360000" cy="36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05" name="矩形 304"/>
          <p:cNvSpPr/>
          <p:nvPr/>
        </p:nvSpPr>
        <p:spPr>
          <a:xfrm>
            <a:off x="714379" y="2185630"/>
            <a:ext cx="699230" cy="307777"/>
          </a:xfrm>
          <a:prstGeom prst="rect">
            <a:avLst/>
          </a:prstGeom>
        </p:spPr>
        <p:txBody>
          <a:bodyPr wrap="none">
            <a:spAutoFit/>
          </a:bodyPr>
          <a:lstStyle/>
          <a:p>
            <a:pPr algn="ctr" defTabSz="617457"/>
            <a:r>
              <a:rPr lang="en-US" altLang="zh-CN" sz="1400" dirty="0" smtClean="0">
                <a:solidFill>
                  <a:srgbClr val="000000"/>
                </a:solidFill>
                <a:latin typeface="Times" pitchFamily="18" charset="0"/>
                <a:cs typeface="Times" pitchFamily="18" charset="0"/>
              </a:rPr>
              <a:t>Atlas</a:t>
            </a:r>
            <a:r>
              <a:rPr lang="zh-CN" altLang="en-US" sz="1400" dirty="0" smtClean="0">
                <a:solidFill>
                  <a:srgbClr val="000000"/>
                </a:solidFill>
                <a:latin typeface="Times" pitchFamily="18" charset="0"/>
                <a:cs typeface="Times" pitchFamily="18" charset="0"/>
              </a:rPr>
              <a:t> </a:t>
            </a:r>
            <a:r>
              <a:rPr lang="en-GB" altLang="zh-CN" sz="1400" dirty="0" smtClean="0">
                <a:solidFill>
                  <a:srgbClr val="000000"/>
                </a:solidFill>
                <a:latin typeface="Times" pitchFamily="18" charset="0"/>
                <a:cs typeface="Times" pitchFamily="18" charset="0"/>
              </a:rPr>
              <a:t>1</a:t>
            </a:r>
            <a:endParaRPr lang="en-GB" altLang="zh-CN" sz="1000" dirty="0" smtClean="0">
              <a:solidFill>
                <a:srgbClr val="000000"/>
              </a:solidFill>
              <a:latin typeface="Times" pitchFamily="18" charset="0"/>
              <a:cs typeface="Times" pitchFamily="18" charset="0"/>
            </a:endParaRPr>
          </a:p>
        </p:txBody>
      </p:sp>
      <p:grpSp>
        <p:nvGrpSpPr>
          <p:cNvPr id="306" name="组合 305"/>
          <p:cNvGrpSpPr/>
          <p:nvPr/>
        </p:nvGrpSpPr>
        <p:grpSpPr>
          <a:xfrm>
            <a:off x="573982" y="2822513"/>
            <a:ext cx="936000" cy="640136"/>
            <a:chOff x="123433" y="935024"/>
            <a:chExt cx="936000" cy="640136"/>
          </a:xfrm>
        </p:grpSpPr>
        <p:sp>
          <p:nvSpPr>
            <p:cNvPr id="355" name="平行四边形 354"/>
            <p:cNvSpPr/>
            <p:nvPr/>
          </p:nvSpPr>
          <p:spPr>
            <a:xfrm>
              <a:off x="123433" y="988420"/>
              <a:ext cx="936000" cy="586740"/>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400" dirty="0">
                <a:solidFill>
                  <a:srgbClr val="000000"/>
                </a:solidFill>
                <a:latin typeface="Times" pitchFamily="18" charset="0"/>
                <a:cs typeface="Times" pitchFamily="18" charset="0"/>
              </a:endParaRPr>
            </a:p>
          </p:txBody>
        </p:sp>
        <p:pic>
          <p:nvPicPr>
            <p:cNvPr id="356" name="Picture 4"/>
            <p:cNvPicPr>
              <a:picLocks noChangeAspect="1" noChangeArrowheads="1"/>
            </p:cNvPicPr>
            <p:nvPr/>
          </p:nvPicPr>
          <p:blipFill>
            <a:blip r:embed="rId2" cstate="print"/>
            <a:srcRect/>
            <a:stretch>
              <a:fillRect/>
            </a:stretch>
          </p:blipFill>
          <p:spPr bwMode="auto">
            <a:xfrm>
              <a:off x="186247" y="1131690"/>
              <a:ext cx="381000" cy="3524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57" name="Picture 5"/>
            <p:cNvPicPr>
              <a:picLocks noChangeAspect="1" noChangeArrowheads="1"/>
            </p:cNvPicPr>
            <p:nvPr/>
          </p:nvPicPr>
          <p:blipFill>
            <a:blip r:embed="rId3" cstate="print"/>
            <a:srcRect/>
            <a:stretch>
              <a:fillRect/>
            </a:stretch>
          </p:blipFill>
          <p:spPr bwMode="auto">
            <a:xfrm>
              <a:off x="567247" y="1125340"/>
              <a:ext cx="360000" cy="36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58" name="矩形 357"/>
            <p:cNvSpPr/>
            <p:nvPr/>
          </p:nvSpPr>
          <p:spPr>
            <a:xfrm>
              <a:off x="270565" y="935024"/>
              <a:ext cx="699230" cy="307777"/>
            </a:xfrm>
            <a:prstGeom prst="rect">
              <a:avLst/>
            </a:prstGeom>
          </p:spPr>
          <p:txBody>
            <a:bodyPr wrap="none">
              <a:spAutoFit/>
            </a:bodyPr>
            <a:lstStyle/>
            <a:p>
              <a:pPr algn="ctr" defTabSz="617457"/>
              <a:r>
                <a:rPr lang="en-US" altLang="zh-CN" sz="1400" dirty="0" smtClean="0">
                  <a:solidFill>
                    <a:srgbClr val="000000"/>
                  </a:solidFill>
                  <a:latin typeface="Times" pitchFamily="18" charset="0"/>
                  <a:cs typeface="Times" pitchFamily="18" charset="0"/>
                </a:rPr>
                <a:t>Atlas</a:t>
              </a:r>
              <a:r>
                <a:rPr lang="zh-CN" altLang="en-US" sz="1400" dirty="0" smtClean="0">
                  <a:solidFill>
                    <a:srgbClr val="000000"/>
                  </a:solidFill>
                  <a:latin typeface="Times" pitchFamily="18" charset="0"/>
                  <a:cs typeface="Times" pitchFamily="18" charset="0"/>
                </a:rPr>
                <a:t> </a:t>
              </a:r>
              <a:r>
                <a:rPr lang="en-GB" altLang="zh-CN" sz="1400" dirty="0" smtClean="0">
                  <a:solidFill>
                    <a:srgbClr val="000000"/>
                  </a:solidFill>
                  <a:latin typeface="Times" pitchFamily="18" charset="0"/>
                  <a:cs typeface="Times" pitchFamily="18" charset="0"/>
                </a:rPr>
                <a:t>2</a:t>
              </a:r>
              <a:endParaRPr lang="en-GB" altLang="zh-CN" sz="1000" dirty="0" smtClean="0">
                <a:solidFill>
                  <a:srgbClr val="000000"/>
                </a:solidFill>
                <a:latin typeface="Times" pitchFamily="18" charset="0"/>
                <a:cs typeface="Times" pitchFamily="18" charset="0"/>
              </a:endParaRPr>
            </a:p>
          </p:txBody>
        </p:sp>
      </p:grpSp>
      <p:sp>
        <p:nvSpPr>
          <p:cNvPr id="307" name="平行四边形 306"/>
          <p:cNvSpPr/>
          <p:nvPr/>
        </p:nvSpPr>
        <p:spPr>
          <a:xfrm>
            <a:off x="568228" y="4687869"/>
            <a:ext cx="936000" cy="601980"/>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400" dirty="0">
              <a:solidFill>
                <a:srgbClr val="000000"/>
              </a:solidFill>
              <a:latin typeface="Times" pitchFamily="18" charset="0"/>
              <a:cs typeface="Times" pitchFamily="18" charset="0"/>
            </a:endParaRPr>
          </a:p>
        </p:txBody>
      </p:sp>
      <p:pic>
        <p:nvPicPr>
          <p:cNvPr id="308" name="Picture 4"/>
          <p:cNvPicPr>
            <a:picLocks noChangeAspect="1" noChangeArrowheads="1"/>
          </p:cNvPicPr>
          <p:nvPr/>
        </p:nvPicPr>
        <p:blipFill>
          <a:blip r:embed="rId2" cstate="print"/>
          <a:srcRect/>
          <a:stretch>
            <a:fillRect/>
          </a:stretch>
        </p:blipFill>
        <p:spPr bwMode="auto">
          <a:xfrm>
            <a:off x="631042" y="4846679"/>
            <a:ext cx="381000" cy="3524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09" name="Picture 5"/>
          <p:cNvPicPr>
            <a:picLocks noChangeAspect="1" noChangeArrowheads="1"/>
          </p:cNvPicPr>
          <p:nvPr/>
        </p:nvPicPr>
        <p:blipFill>
          <a:blip r:embed="rId3" cstate="print"/>
          <a:srcRect/>
          <a:stretch>
            <a:fillRect/>
          </a:stretch>
        </p:blipFill>
        <p:spPr bwMode="auto">
          <a:xfrm>
            <a:off x="1012042" y="4840329"/>
            <a:ext cx="360000" cy="36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10" name="矩形 309"/>
          <p:cNvSpPr/>
          <p:nvPr/>
        </p:nvSpPr>
        <p:spPr>
          <a:xfrm>
            <a:off x="700133" y="4636043"/>
            <a:ext cx="729687" cy="307777"/>
          </a:xfrm>
          <a:prstGeom prst="rect">
            <a:avLst/>
          </a:prstGeom>
        </p:spPr>
        <p:txBody>
          <a:bodyPr wrap="none">
            <a:spAutoFit/>
          </a:bodyPr>
          <a:lstStyle/>
          <a:p>
            <a:pPr algn="ctr" defTabSz="617457"/>
            <a:r>
              <a:rPr lang="en-US" altLang="zh-CN" sz="1400" dirty="0" smtClean="0">
                <a:solidFill>
                  <a:srgbClr val="000000"/>
                </a:solidFill>
                <a:latin typeface="Times" pitchFamily="18" charset="0"/>
                <a:cs typeface="Times" pitchFamily="18" charset="0"/>
              </a:rPr>
              <a:t>Atlas</a:t>
            </a:r>
            <a:r>
              <a:rPr lang="zh-CN" altLang="en-US" sz="1400" dirty="0" smtClean="0">
                <a:solidFill>
                  <a:srgbClr val="000000"/>
                </a:solidFill>
                <a:latin typeface="Times" pitchFamily="18" charset="0"/>
                <a:cs typeface="Times" pitchFamily="18" charset="0"/>
              </a:rPr>
              <a:t> </a:t>
            </a:r>
            <a:r>
              <a:rPr lang="en-GB" altLang="zh-CN" sz="1400" i="1" dirty="0" smtClean="0">
                <a:solidFill>
                  <a:srgbClr val="000000"/>
                </a:solidFill>
                <a:latin typeface="Times" pitchFamily="18" charset="0"/>
                <a:cs typeface="Times" pitchFamily="18" charset="0"/>
              </a:rPr>
              <a:t>N</a:t>
            </a:r>
            <a:endParaRPr lang="en-GB" altLang="zh-CN" sz="1000" i="1" dirty="0" smtClean="0">
              <a:solidFill>
                <a:srgbClr val="000000"/>
              </a:solidFill>
              <a:latin typeface="Times" pitchFamily="18" charset="0"/>
              <a:cs typeface="Times" pitchFamily="18" charset="0"/>
            </a:endParaRPr>
          </a:p>
        </p:txBody>
      </p:sp>
      <p:grpSp>
        <p:nvGrpSpPr>
          <p:cNvPr id="311" name="组合 310"/>
          <p:cNvGrpSpPr/>
          <p:nvPr/>
        </p:nvGrpSpPr>
        <p:grpSpPr>
          <a:xfrm>
            <a:off x="2400741" y="5698940"/>
            <a:ext cx="1141700" cy="683410"/>
            <a:chOff x="1488786" y="1083045"/>
            <a:chExt cx="1141700" cy="683410"/>
          </a:xfrm>
        </p:grpSpPr>
        <p:sp>
          <p:nvSpPr>
            <p:cNvPr id="353" name="平行四边形 352"/>
            <p:cNvSpPr/>
            <p:nvPr/>
          </p:nvSpPr>
          <p:spPr>
            <a:xfrm>
              <a:off x="1488786" y="1089661"/>
              <a:ext cx="1141700" cy="676794"/>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4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400" dirty="0" smtClean="0">
                  <a:solidFill>
                    <a:srgbClr val="000000"/>
                  </a:solidFill>
                  <a:latin typeface="Times" pitchFamily="18" charset="0"/>
                  <a:cs typeface="Times" pitchFamily="18" charset="0"/>
                </a:rPr>
                <a:t>Target image</a:t>
              </a:r>
              <a:endParaRPr lang="en-GB" altLang="zh-CN" sz="1400" dirty="0">
                <a:solidFill>
                  <a:srgbClr val="000000"/>
                </a:solidFill>
                <a:latin typeface="Times" pitchFamily="18" charset="0"/>
                <a:cs typeface="Times" pitchFamily="18" charset="0"/>
              </a:endParaRPr>
            </a:p>
          </p:txBody>
        </p:sp>
        <p:pic>
          <p:nvPicPr>
            <p:cNvPr id="354" name="Picture 6"/>
            <p:cNvPicPr>
              <a:picLocks noChangeAspect="1" noChangeArrowheads="1"/>
            </p:cNvPicPr>
            <p:nvPr/>
          </p:nvPicPr>
          <p:blipFill>
            <a:blip r:embed="rId4" cstate="print"/>
            <a:srcRect/>
            <a:stretch>
              <a:fillRect/>
            </a:stretch>
          </p:blipFill>
          <p:spPr bwMode="auto">
            <a:xfrm>
              <a:off x="1814724" y="1083045"/>
              <a:ext cx="503260" cy="468947"/>
            </a:xfrm>
            <a:prstGeom prst="ellipse">
              <a:avLst/>
            </a:prstGeom>
            <a:ln>
              <a:noFill/>
            </a:ln>
            <a:effectLst>
              <a:softEdge rad="31750"/>
            </a:effectLst>
          </p:spPr>
        </p:pic>
      </p:grpSp>
      <p:sp>
        <p:nvSpPr>
          <p:cNvPr id="320" name="矩形 319"/>
          <p:cNvSpPr/>
          <p:nvPr/>
        </p:nvSpPr>
        <p:spPr>
          <a:xfrm>
            <a:off x="5533355" y="2054519"/>
            <a:ext cx="219932" cy="276999"/>
          </a:xfrm>
          <a:prstGeom prst="rect">
            <a:avLst/>
          </a:prstGeom>
        </p:spPr>
        <p:txBody>
          <a:bodyPr wrap="none">
            <a:spAutoFit/>
          </a:bodyPr>
          <a:lstStyle/>
          <a:p>
            <a:r>
              <a:rPr lang="en-US" altLang="zh-CN" dirty="0"/>
              <a:t> </a:t>
            </a:r>
            <a:endParaRPr lang="zh-CN" altLang="en-US" dirty="0"/>
          </a:p>
        </p:txBody>
      </p:sp>
      <p:sp>
        <p:nvSpPr>
          <p:cNvPr id="321" name="矩形 320"/>
          <p:cNvSpPr/>
          <p:nvPr/>
        </p:nvSpPr>
        <p:spPr>
          <a:xfrm>
            <a:off x="1508969" y="3192166"/>
            <a:ext cx="2244154" cy="276999"/>
          </a:xfrm>
          <a:prstGeom prst="rect">
            <a:avLst/>
          </a:prstGeom>
        </p:spPr>
        <p:txBody>
          <a:bodyPr wrap="square">
            <a:spAutoFit/>
          </a:bodyPr>
          <a:lstStyle/>
          <a:p>
            <a:r>
              <a:rPr lang="en-US" altLang="zh-CN" sz="1200" dirty="0" smtClean="0">
                <a:latin typeface="Times" panose="02020603050405020304" pitchFamily="18" charset="0"/>
                <a:cs typeface="Times" panose="02020603050405020304" pitchFamily="18" charset="0"/>
              </a:rPr>
              <a:t>Registration and propagation</a:t>
            </a:r>
            <a:endParaRPr lang="zh-CN" altLang="en-US" sz="1200" dirty="0">
              <a:latin typeface="Times" panose="02020603050405020304" pitchFamily="18" charset="0"/>
              <a:cs typeface="Times" panose="02020603050405020304" pitchFamily="18" charset="0"/>
            </a:endParaRPr>
          </a:p>
        </p:txBody>
      </p:sp>
      <p:grpSp>
        <p:nvGrpSpPr>
          <p:cNvPr id="322" name="组合 321"/>
          <p:cNvGrpSpPr/>
          <p:nvPr/>
        </p:nvGrpSpPr>
        <p:grpSpPr>
          <a:xfrm>
            <a:off x="595994" y="3445221"/>
            <a:ext cx="936000" cy="640136"/>
            <a:chOff x="123433" y="935024"/>
            <a:chExt cx="936000" cy="640136"/>
          </a:xfrm>
        </p:grpSpPr>
        <p:sp>
          <p:nvSpPr>
            <p:cNvPr id="349" name="平行四边形 348"/>
            <p:cNvSpPr/>
            <p:nvPr/>
          </p:nvSpPr>
          <p:spPr>
            <a:xfrm>
              <a:off x="123433" y="988420"/>
              <a:ext cx="936000" cy="586740"/>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400" dirty="0">
                <a:solidFill>
                  <a:srgbClr val="000000"/>
                </a:solidFill>
                <a:latin typeface="Times" pitchFamily="18" charset="0"/>
                <a:cs typeface="Times" pitchFamily="18" charset="0"/>
              </a:endParaRPr>
            </a:p>
          </p:txBody>
        </p:sp>
        <p:pic>
          <p:nvPicPr>
            <p:cNvPr id="350" name="Picture 4"/>
            <p:cNvPicPr>
              <a:picLocks noChangeAspect="1" noChangeArrowheads="1"/>
            </p:cNvPicPr>
            <p:nvPr/>
          </p:nvPicPr>
          <p:blipFill>
            <a:blip r:embed="rId2" cstate="print"/>
            <a:srcRect/>
            <a:stretch>
              <a:fillRect/>
            </a:stretch>
          </p:blipFill>
          <p:spPr bwMode="auto">
            <a:xfrm>
              <a:off x="186247" y="1131690"/>
              <a:ext cx="381000" cy="3524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51" name="Picture 5"/>
            <p:cNvPicPr>
              <a:picLocks noChangeAspect="1" noChangeArrowheads="1"/>
            </p:cNvPicPr>
            <p:nvPr/>
          </p:nvPicPr>
          <p:blipFill>
            <a:blip r:embed="rId3" cstate="print"/>
            <a:srcRect/>
            <a:stretch>
              <a:fillRect/>
            </a:stretch>
          </p:blipFill>
          <p:spPr bwMode="auto">
            <a:xfrm>
              <a:off x="567247" y="1125340"/>
              <a:ext cx="360000" cy="36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52" name="矩形 351"/>
            <p:cNvSpPr/>
            <p:nvPr/>
          </p:nvSpPr>
          <p:spPr>
            <a:xfrm>
              <a:off x="270565" y="935024"/>
              <a:ext cx="699230" cy="307777"/>
            </a:xfrm>
            <a:prstGeom prst="rect">
              <a:avLst/>
            </a:prstGeom>
          </p:spPr>
          <p:txBody>
            <a:bodyPr wrap="none">
              <a:spAutoFit/>
            </a:bodyPr>
            <a:lstStyle/>
            <a:p>
              <a:pPr algn="ctr" defTabSz="617457"/>
              <a:r>
                <a:rPr lang="en-US" altLang="zh-CN" sz="1400" dirty="0" smtClean="0">
                  <a:solidFill>
                    <a:srgbClr val="000000"/>
                  </a:solidFill>
                  <a:latin typeface="Times" pitchFamily="18" charset="0"/>
                  <a:cs typeface="Times" pitchFamily="18" charset="0"/>
                </a:rPr>
                <a:t>Atlas</a:t>
              </a:r>
              <a:r>
                <a:rPr lang="zh-CN" altLang="en-US" sz="1400" dirty="0" smtClean="0">
                  <a:solidFill>
                    <a:srgbClr val="000000"/>
                  </a:solidFill>
                  <a:latin typeface="Times" pitchFamily="18" charset="0"/>
                  <a:cs typeface="Times" pitchFamily="18" charset="0"/>
                </a:rPr>
                <a:t> </a:t>
              </a:r>
              <a:r>
                <a:rPr lang="en-GB" altLang="zh-CN" sz="1400" dirty="0" smtClean="0">
                  <a:solidFill>
                    <a:srgbClr val="000000"/>
                  </a:solidFill>
                  <a:latin typeface="Times" pitchFamily="18" charset="0"/>
                  <a:cs typeface="Times" pitchFamily="18" charset="0"/>
                </a:rPr>
                <a:t>2</a:t>
              </a:r>
              <a:endParaRPr lang="en-GB" altLang="zh-CN" sz="1000" dirty="0" smtClean="0">
                <a:solidFill>
                  <a:srgbClr val="000000"/>
                </a:solidFill>
                <a:latin typeface="Times" pitchFamily="18" charset="0"/>
                <a:cs typeface="Times" pitchFamily="18" charset="0"/>
              </a:endParaRPr>
            </a:p>
          </p:txBody>
        </p:sp>
      </p:grpSp>
      <p:grpSp>
        <p:nvGrpSpPr>
          <p:cNvPr id="13" name="组合 12"/>
          <p:cNvGrpSpPr/>
          <p:nvPr/>
        </p:nvGrpSpPr>
        <p:grpSpPr>
          <a:xfrm>
            <a:off x="3622725" y="2185630"/>
            <a:ext cx="1381269" cy="3194699"/>
            <a:chOff x="3622725" y="2185630"/>
            <a:chExt cx="1381269" cy="3194699"/>
          </a:xfrm>
        </p:grpSpPr>
        <p:sp>
          <p:nvSpPr>
            <p:cNvPr id="314" name="平行四边形 313"/>
            <p:cNvSpPr/>
            <p:nvPr/>
          </p:nvSpPr>
          <p:spPr>
            <a:xfrm>
              <a:off x="4245309" y="2819762"/>
              <a:ext cx="739140" cy="432048"/>
            </a:xfrm>
            <a:prstGeom prst="parallelogram">
              <a:avLst/>
            </a:prstGeom>
            <a:noFill/>
            <a:ln>
              <a:solidFill>
                <a:srgbClr val="C00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r>
                <a:rPr lang="en-US" altLang="zh-CN" sz="1100" dirty="0" err="1" smtClean="0">
                  <a:solidFill>
                    <a:srgbClr val="000000"/>
                  </a:solidFill>
                  <a:latin typeface="Times" pitchFamily="18" charset="0"/>
                  <a:cs typeface="Times" pitchFamily="18" charset="0"/>
                </a:rPr>
                <a:t>Seg</a:t>
              </a:r>
              <a:r>
                <a:rPr lang="en-US" altLang="zh-CN" sz="1100" dirty="0" smtClean="0">
                  <a:solidFill>
                    <a:srgbClr val="000000"/>
                  </a:solidFill>
                  <a:latin typeface="Times" pitchFamily="18" charset="0"/>
                  <a:cs typeface="Times" pitchFamily="18" charset="0"/>
                </a:rPr>
                <a:t> </a:t>
              </a:r>
              <a:r>
                <a:rPr lang="en-GB" altLang="zh-CN" sz="1100" dirty="0" smtClean="0">
                  <a:solidFill>
                    <a:srgbClr val="000000"/>
                  </a:solidFill>
                  <a:latin typeface="Times" pitchFamily="18" charset="0"/>
                  <a:cs typeface="Times" pitchFamily="18" charset="0"/>
                </a:rPr>
                <a:t>2</a:t>
              </a:r>
              <a:endParaRPr lang="en-GB" altLang="zh-CN" sz="1100" dirty="0">
                <a:solidFill>
                  <a:srgbClr val="000000"/>
                </a:solidFill>
                <a:latin typeface="Times" pitchFamily="18" charset="0"/>
                <a:cs typeface="Times" pitchFamily="18" charset="0"/>
              </a:endParaRPr>
            </a:p>
          </p:txBody>
        </p:sp>
        <p:sp>
          <p:nvSpPr>
            <p:cNvPr id="315" name="平行四边形 314"/>
            <p:cNvSpPr/>
            <p:nvPr/>
          </p:nvSpPr>
          <p:spPr>
            <a:xfrm>
              <a:off x="4245309" y="3845277"/>
              <a:ext cx="739140" cy="432048"/>
            </a:xfrm>
            <a:prstGeom prst="parallelogram">
              <a:avLst/>
            </a:prstGeom>
            <a:noFill/>
            <a:ln>
              <a:solidFill>
                <a:srgbClr val="C00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r>
                <a:rPr lang="en-US" altLang="zh-CN" sz="1100" dirty="0" err="1" smtClean="0">
                  <a:solidFill>
                    <a:srgbClr val="000000"/>
                  </a:solidFill>
                  <a:latin typeface="Times" pitchFamily="18" charset="0"/>
                  <a:cs typeface="Times" pitchFamily="18" charset="0"/>
                </a:rPr>
                <a:t>Seg</a:t>
              </a:r>
              <a:r>
                <a:rPr lang="en-US" altLang="zh-CN" sz="1100" dirty="0" smtClean="0">
                  <a:solidFill>
                    <a:srgbClr val="000000"/>
                  </a:solidFill>
                  <a:latin typeface="Times" pitchFamily="18" charset="0"/>
                  <a:cs typeface="Times" pitchFamily="18" charset="0"/>
                </a:rPr>
                <a:t> </a:t>
              </a:r>
              <a:r>
                <a:rPr lang="en-US" altLang="zh-CN" sz="1000" i="1" dirty="0" smtClean="0">
                  <a:solidFill>
                    <a:prstClr val="black"/>
                  </a:solidFill>
                  <a:latin typeface="Brush Script MT" panose="03060802040406070304" pitchFamily="66" charset="0"/>
                </a:rPr>
                <a:t>M</a:t>
              </a:r>
              <a:endParaRPr lang="en-GB" altLang="zh-CN" sz="1100" i="1" dirty="0" smtClean="0">
                <a:solidFill>
                  <a:srgbClr val="000000"/>
                </a:solidFill>
                <a:latin typeface="Times" pitchFamily="18" charset="0"/>
                <a:cs typeface="Times" pitchFamily="18" charset="0"/>
              </a:endParaRPr>
            </a:p>
          </p:txBody>
        </p:sp>
        <p:sp>
          <p:nvSpPr>
            <p:cNvPr id="316" name="平行四边形 315"/>
            <p:cNvSpPr/>
            <p:nvPr/>
          </p:nvSpPr>
          <p:spPr>
            <a:xfrm>
              <a:off x="4245309" y="4890503"/>
              <a:ext cx="739140" cy="432048"/>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r>
                <a:rPr lang="en-US" altLang="zh-CN" sz="1100" dirty="0" err="1" smtClean="0">
                  <a:solidFill>
                    <a:srgbClr val="000000"/>
                  </a:solidFill>
                  <a:latin typeface="Times" pitchFamily="18" charset="0"/>
                  <a:cs typeface="Times" pitchFamily="18" charset="0"/>
                </a:rPr>
                <a:t>Seg</a:t>
              </a:r>
              <a:r>
                <a:rPr lang="en-US" altLang="zh-CN" sz="1100" dirty="0" smtClean="0">
                  <a:solidFill>
                    <a:srgbClr val="000000"/>
                  </a:solidFill>
                  <a:latin typeface="Times" pitchFamily="18" charset="0"/>
                  <a:cs typeface="Times" pitchFamily="18" charset="0"/>
                </a:rPr>
                <a:t> </a:t>
              </a:r>
              <a:r>
                <a:rPr lang="en-GB" altLang="zh-CN" sz="1100" i="1" dirty="0" smtClean="0">
                  <a:solidFill>
                    <a:srgbClr val="000000"/>
                  </a:solidFill>
                  <a:latin typeface="Times" pitchFamily="18" charset="0"/>
                  <a:cs typeface="Times" pitchFamily="18" charset="0"/>
                </a:rPr>
                <a:t>N</a:t>
              </a:r>
            </a:p>
          </p:txBody>
        </p:sp>
        <p:sp>
          <p:nvSpPr>
            <p:cNvPr id="318" name="Line 78"/>
            <p:cNvSpPr>
              <a:spLocks noChangeShapeType="1"/>
            </p:cNvSpPr>
            <p:nvPr/>
          </p:nvSpPr>
          <p:spPr bwMode="auto">
            <a:xfrm flipV="1">
              <a:off x="3622725" y="3789021"/>
              <a:ext cx="589091" cy="1910"/>
            </a:xfrm>
            <a:prstGeom prst="line">
              <a:avLst/>
            </a:prstGeom>
            <a:ln>
              <a:tailEnd type="arrow"/>
            </a:ln>
          </p:spPr>
          <p:style>
            <a:lnRef idx="2">
              <a:schemeClr val="accent2"/>
            </a:lnRef>
            <a:fillRef idx="0">
              <a:schemeClr val="accent2"/>
            </a:fillRef>
            <a:effectRef idx="1">
              <a:schemeClr val="accent2"/>
            </a:effectRef>
            <a:fontRef idx="minor">
              <a:schemeClr val="tx1"/>
            </a:fontRef>
          </p:style>
          <p:txBody>
            <a:bodyPr/>
            <a:lstStyle/>
            <a:p>
              <a:endParaRPr lang="zh-CN" altLang="en-US" sz="1800">
                <a:latin typeface="Times" pitchFamily="18" charset="0"/>
                <a:cs typeface="Times" pitchFamily="18" charset="0"/>
              </a:endParaRPr>
            </a:p>
          </p:txBody>
        </p:sp>
        <p:grpSp>
          <p:nvGrpSpPr>
            <p:cNvPr id="323" name="组合 322"/>
            <p:cNvGrpSpPr/>
            <p:nvPr/>
          </p:nvGrpSpPr>
          <p:grpSpPr>
            <a:xfrm>
              <a:off x="4245309" y="2185630"/>
              <a:ext cx="739140" cy="540000"/>
              <a:chOff x="3185160" y="94001"/>
              <a:chExt cx="739140" cy="540000"/>
            </a:xfrm>
          </p:grpSpPr>
          <p:sp>
            <p:nvSpPr>
              <p:cNvPr id="347" name="平行四边形 346"/>
              <p:cNvSpPr/>
              <p:nvPr/>
            </p:nvSpPr>
            <p:spPr>
              <a:xfrm>
                <a:off x="3185160" y="141840"/>
                <a:ext cx="739140" cy="432048"/>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r>
                  <a:rPr lang="en-US" altLang="zh-CN" sz="1100" dirty="0" err="1" smtClean="0">
                    <a:solidFill>
                      <a:srgbClr val="000000"/>
                    </a:solidFill>
                    <a:latin typeface="Times" pitchFamily="18" charset="0"/>
                    <a:cs typeface="Times" pitchFamily="18" charset="0"/>
                  </a:rPr>
                  <a:t>Seg</a:t>
                </a:r>
                <a:r>
                  <a:rPr lang="en-US" altLang="zh-CN" sz="1100" dirty="0" smtClean="0">
                    <a:solidFill>
                      <a:srgbClr val="000000"/>
                    </a:solidFill>
                    <a:latin typeface="Times" pitchFamily="18" charset="0"/>
                    <a:cs typeface="Times" pitchFamily="18" charset="0"/>
                  </a:rPr>
                  <a:t> </a:t>
                </a:r>
                <a:r>
                  <a:rPr lang="en-GB" altLang="zh-CN" sz="1100" dirty="0" smtClean="0">
                    <a:solidFill>
                      <a:srgbClr val="000000"/>
                    </a:solidFill>
                    <a:latin typeface="Times" pitchFamily="18" charset="0"/>
                    <a:cs typeface="Times" pitchFamily="18" charset="0"/>
                  </a:rPr>
                  <a:t>1</a:t>
                </a:r>
                <a:endParaRPr lang="en-GB" altLang="zh-CN" sz="1100" dirty="0">
                  <a:solidFill>
                    <a:srgbClr val="000000"/>
                  </a:solidFill>
                  <a:latin typeface="Times" pitchFamily="18" charset="0"/>
                  <a:cs typeface="Times" pitchFamily="18" charset="0"/>
                </a:endParaRPr>
              </a:p>
            </p:txBody>
          </p:sp>
          <p:pic>
            <p:nvPicPr>
              <p:cNvPr id="348" name="Picture 7"/>
              <p:cNvPicPr>
                <a:picLocks noChangeAspect="1" noChangeArrowheads="1"/>
              </p:cNvPicPr>
              <p:nvPr/>
            </p:nvPicPr>
            <p:blipFill>
              <a:blip r:embed="rId5" cstate="print"/>
              <a:srcRect/>
              <a:stretch>
                <a:fillRect/>
              </a:stretch>
            </p:blipFill>
            <p:spPr bwMode="auto">
              <a:xfrm>
                <a:off x="3265444" y="94001"/>
                <a:ext cx="578571" cy="540000"/>
              </a:xfrm>
              <a:prstGeom prst="ellipse">
                <a:avLst/>
              </a:prstGeom>
              <a:ln>
                <a:noFill/>
              </a:ln>
              <a:effectLst>
                <a:softEdge rad="63500"/>
              </a:effectLst>
            </p:spPr>
          </p:pic>
        </p:grpSp>
        <p:pic>
          <p:nvPicPr>
            <p:cNvPr id="324" name="Picture 7"/>
            <p:cNvPicPr>
              <a:picLocks noChangeAspect="1" noChangeArrowheads="1"/>
            </p:cNvPicPr>
            <p:nvPr/>
          </p:nvPicPr>
          <p:blipFill>
            <a:blip r:embed="rId5" cstate="print"/>
            <a:srcRect/>
            <a:stretch>
              <a:fillRect/>
            </a:stretch>
          </p:blipFill>
          <p:spPr bwMode="auto">
            <a:xfrm>
              <a:off x="4325592" y="2773469"/>
              <a:ext cx="578571" cy="540000"/>
            </a:xfrm>
            <a:prstGeom prst="ellipse">
              <a:avLst/>
            </a:prstGeom>
            <a:ln>
              <a:noFill/>
            </a:ln>
            <a:effectLst>
              <a:softEdge rad="63500"/>
            </a:effectLst>
          </p:spPr>
        </p:pic>
        <p:pic>
          <p:nvPicPr>
            <p:cNvPr id="325" name="Picture 7"/>
            <p:cNvPicPr>
              <a:picLocks noChangeAspect="1" noChangeArrowheads="1"/>
            </p:cNvPicPr>
            <p:nvPr/>
          </p:nvPicPr>
          <p:blipFill>
            <a:blip r:embed="rId5" cstate="print"/>
            <a:srcRect/>
            <a:stretch>
              <a:fillRect/>
            </a:stretch>
          </p:blipFill>
          <p:spPr bwMode="auto">
            <a:xfrm>
              <a:off x="4348158" y="3815357"/>
              <a:ext cx="578571" cy="540000"/>
            </a:xfrm>
            <a:prstGeom prst="ellipse">
              <a:avLst/>
            </a:prstGeom>
            <a:ln>
              <a:noFill/>
            </a:ln>
            <a:effectLst>
              <a:softEdge rad="63500"/>
            </a:effectLst>
          </p:spPr>
        </p:pic>
        <p:pic>
          <p:nvPicPr>
            <p:cNvPr id="326" name="Picture 7"/>
            <p:cNvPicPr>
              <a:picLocks noChangeAspect="1" noChangeArrowheads="1"/>
            </p:cNvPicPr>
            <p:nvPr/>
          </p:nvPicPr>
          <p:blipFill>
            <a:blip r:embed="rId5" cstate="print"/>
            <a:srcRect/>
            <a:stretch>
              <a:fillRect/>
            </a:stretch>
          </p:blipFill>
          <p:spPr bwMode="auto">
            <a:xfrm>
              <a:off x="4325592" y="4840329"/>
              <a:ext cx="578571" cy="540000"/>
            </a:xfrm>
            <a:prstGeom prst="ellipse">
              <a:avLst/>
            </a:prstGeom>
            <a:ln>
              <a:noFill/>
            </a:ln>
            <a:effectLst>
              <a:softEdge rad="63500"/>
            </a:effectLst>
          </p:spPr>
        </p:pic>
        <p:sp>
          <p:nvSpPr>
            <p:cNvPr id="327" name="Text Box 76"/>
            <p:cNvSpPr txBox="1">
              <a:spLocks noChangeArrowheads="1"/>
            </p:cNvSpPr>
            <p:nvPr/>
          </p:nvSpPr>
          <p:spPr bwMode="auto">
            <a:xfrm>
              <a:off x="4563692" y="4267200"/>
              <a:ext cx="246221" cy="647029"/>
            </a:xfrm>
            <a:prstGeom prst="rect">
              <a:avLst/>
            </a:prstGeom>
            <a:noFill/>
            <a:ln w="9525">
              <a:noFill/>
              <a:miter lim="800000"/>
              <a:headEnd/>
              <a:tailEnd/>
            </a:ln>
          </p:spPr>
          <p:txBody>
            <a:bodyPr vert="eaVert" lIns="0" tIns="0" rIns="0" bIns="0">
              <a:spAutoFit/>
            </a:bodyPr>
            <a:lstStyle/>
            <a:p>
              <a:pPr defTabSz="617457">
                <a:spcBef>
                  <a:spcPct val="50000"/>
                </a:spcBef>
              </a:pPr>
              <a:r>
                <a:rPr lang="en-GB" altLang="zh-CN" sz="1600" b="1" dirty="0" smtClean="0">
                  <a:solidFill>
                    <a:srgbClr val="000000"/>
                  </a:solidFill>
                  <a:latin typeface="Times" pitchFamily="18" charset="0"/>
                  <a:cs typeface="Times" pitchFamily="18" charset="0"/>
                </a:rPr>
                <a:t> .  </a:t>
              </a:r>
              <a:r>
                <a:rPr lang="en-GB" altLang="zh-CN" sz="1600" b="1" dirty="0">
                  <a:solidFill>
                    <a:srgbClr val="000000"/>
                  </a:solidFill>
                  <a:latin typeface="Times" pitchFamily="18" charset="0"/>
                  <a:cs typeface="Times" pitchFamily="18" charset="0"/>
                </a:rPr>
                <a:t>.  .</a:t>
              </a:r>
            </a:p>
          </p:txBody>
        </p:sp>
        <p:grpSp>
          <p:nvGrpSpPr>
            <p:cNvPr id="328" name="组合 327"/>
            <p:cNvGrpSpPr/>
            <p:nvPr/>
          </p:nvGrpSpPr>
          <p:grpSpPr>
            <a:xfrm>
              <a:off x="4264854" y="3282827"/>
              <a:ext cx="739140" cy="540000"/>
              <a:chOff x="3185160" y="94001"/>
              <a:chExt cx="739140" cy="540000"/>
            </a:xfrm>
          </p:grpSpPr>
          <p:sp>
            <p:nvSpPr>
              <p:cNvPr id="345" name="平行四边形 344"/>
              <p:cNvSpPr/>
              <p:nvPr/>
            </p:nvSpPr>
            <p:spPr>
              <a:xfrm>
                <a:off x="3185160" y="141840"/>
                <a:ext cx="739140" cy="432048"/>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r>
                  <a:rPr lang="en-US" altLang="zh-CN" sz="1100" dirty="0" err="1" smtClean="0">
                    <a:solidFill>
                      <a:srgbClr val="000000"/>
                    </a:solidFill>
                    <a:latin typeface="Times" pitchFamily="18" charset="0"/>
                    <a:cs typeface="Times" pitchFamily="18" charset="0"/>
                  </a:rPr>
                  <a:t>Seg</a:t>
                </a:r>
                <a:r>
                  <a:rPr lang="en-US" altLang="zh-CN" sz="1100" dirty="0" smtClean="0">
                    <a:solidFill>
                      <a:srgbClr val="000000"/>
                    </a:solidFill>
                    <a:latin typeface="Times" pitchFamily="18" charset="0"/>
                    <a:cs typeface="Times" pitchFamily="18" charset="0"/>
                  </a:rPr>
                  <a:t> </a:t>
                </a:r>
                <a:r>
                  <a:rPr lang="en-GB" altLang="zh-CN" sz="1100" dirty="0" smtClean="0">
                    <a:solidFill>
                      <a:srgbClr val="000000"/>
                    </a:solidFill>
                    <a:latin typeface="Times" pitchFamily="18" charset="0"/>
                    <a:cs typeface="Times" pitchFamily="18" charset="0"/>
                  </a:rPr>
                  <a:t>1</a:t>
                </a:r>
                <a:endParaRPr lang="en-GB" altLang="zh-CN" sz="1100" dirty="0">
                  <a:solidFill>
                    <a:srgbClr val="000000"/>
                  </a:solidFill>
                  <a:latin typeface="Times" pitchFamily="18" charset="0"/>
                  <a:cs typeface="Times" pitchFamily="18" charset="0"/>
                </a:endParaRPr>
              </a:p>
            </p:txBody>
          </p:sp>
          <p:pic>
            <p:nvPicPr>
              <p:cNvPr id="346" name="Picture 7"/>
              <p:cNvPicPr>
                <a:picLocks noChangeAspect="1" noChangeArrowheads="1"/>
              </p:cNvPicPr>
              <p:nvPr/>
            </p:nvPicPr>
            <p:blipFill>
              <a:blip r:embed="rId5" cstate="print"/>
              <a:srcRect/>
              <a:stretch>
                <a:fillRect/>
              </a:stretch>
            </p:blipFill>
            <p:spPr bwMode="auto">
              <a:xfrm>
                <a:off x="3265444" y="94001"/>
                <a:ext cx="578571" cy="540000"/>
              </a:xfrm>
              <a:prstGeom prst="ellipse">
                <a:avLst/>
              </a:prstGeom>
              <a:ln>
                <a:noFill/>
              </a:ln>
              <a:effectLst>
                <a:softEdge rad="63500"/>
              </a:effectLst>
            </p:spPr>
          </p:pic>
        </p:grpSp>
      </p:grpSp>
      <p:grpSp>
        <p:nvGrpSpPr>
          <p:cNvPr id="16" name="组合 15"/>
          <p:cNvGrpSpPr/>
          <p:nvPr/>
        </p:nvGrpSpPr>
        <p:grpSpPr>
          <a:xfrm>
            <a:off x="5220491" y="2847070"/>
            <a:ext cx="1951198" cy="1617317"/>
            <a:chOff x="5220491" y="2847070"/>
            <a:chExt cx="1951198" cy="1617317"/>
          </a:xfrm>
        </p:grpSpPr>
        <p:sp>
          <p:nvSpPr>
            <p:cNvPr id="299" name="Line 79"/>
            <p:cNvSpPr>
              <a:spLocks noChangeShapeType="1"/>
            </p:cNvSpPr>
            <p:nvPr/>
          </p:nvSpPr>
          <p:spPr bwMode="auto">
            <a:xfrm flipV="1">
              <a:off x="5220491" y="3064240"/>
              <a:ext cx="1095219" cy="0"/>
            </a:xfrm>
            <a:prstGeom prst="line">
              <a:avLst/>
            </a:prstGeom>
            <a:ln>
              <a:tailEnd type="arrow"/>
            </a:ln>
          </p:spPr>
          <p:style>
            <a:lnRef idx="2">
              <a:schemeClr val="accent2"/>
            </a:lnRef>
            <a:fillRef idx="0">
              <a:schemeClr val="accent2"/>
            </a:fillRef>
            <a:effectRef idx="1">
              <a:schemeClr val="accent2"/>
            </a:effectRef>
            <a:fontRef idx="minor">
              <a:schemeClr val="tx1"/>
            </a:fontRef>
          </p:style>
          <p:txBody>
            <a:bodyPr/>
            <a:lstStyle/>
            <a:p>
              <a:endParaRPr lang="zh-CN" altLang="en-US" sz="1800" dirty="0">
                <a:latin typeface="Times" pitchFamily="18" charset="0"/>
                <a:cs typeface="Times" pitchFamily="18" charset="0"/>
              </a:endParaRPr>
            </a:p>
          </p:txBody>
        </p:sp>
        <p:sp>
          <p:nvSpPr>
            <p:cNvPr id="312" name="平行四边形 311"/>
            <p:cNvSpPr/>
            <p:nvPr/>
          </p:nvSpPr>
          <p:spPr>
            <a:xfrm>
              <a:off x="6214478" y="3822719"/>
              <a:ext cx="937259" cy="641668"/>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dirty="0" smtClean="0">
                <a:solidFill>
                  <a:srgbClr val="000000"/>
                </a:solidFill>
                <a:latin typeface="Times" pitchFamily="18" charset="0"/>
                <a:cs typeface="Times" pitchFamily="18" charset="0"/>
              </a:endParaRPr>
            </a:p>
            <a:p>
              <a:pPr algn="ctr" defTabSz="617457"/>
              <a:r>
                <a:rPr lang="en-US" altLang="zh-CN" sz="1400" dirty="0" smtClean="0">
                  <a:solidFill>
                    <a:srgbClr val="000000"/>
                  </a:solidFill>
                  <a:latin typeface="Times" pitchFamily="18" charset="0"/>
                  <a:cs typeface="Times" pitchFamily="18" charset="0"/>
                </a:rPr>
                <a:t>result</a:t>
              </a:r>
              <a:endParaRPr lang="en-GB" altLang="zh-CN" sz="1600" dirty="0" smtClean="0">
                <a:solidFill>
                  <a:srgbClr val="000000"/>
                </a:solidFill>
                <a:latin typeface="Times" pitchFamily="18" charset="0"/>
                <a:cs typeface="Times" pitchFamily="18" charset="0"/>
              </a:endParaRPr>
            </a:p>
          </p:txBody>
        </p:sp>
        <p:pic>
          <p:nvPicPr>
            <p:cNvPr id="313" name="Picture 7"/>
            <p:cNvPicPr>
              <a:picLocks noChangeAspect="1" noChangeArrowheads="1"/>
            </p:cNvPicPr>
            <p:nvPr/>
          </p:nvPicPr>
          <p:blipFill>
            <a:blip r:embed="rId5" cstate="print"/>
            <a:srcRect/>
            <a:stretch>
              <a:fillRect/>
            </a:stretch>
          </p:blipFill>
          <p:spPr bwMode="auto">
            <a:xfrm>
              <a:off x="6419265" y="3803986"/>
              <a:ext cx="578571" cy="540000"/>
            </a:xfrm>
            <a:prstGeom prst="ellipse">
              <a:avLst/>
            </a:prstGeom>
            <a:ln>
              <a:noFill/>
            </a:ln>
            <a:effectLst>
              <a:softEdge rad="25400"/>
            </a:effectLst>
          </p:spPr>
        </p:pic>
        <p:sp>
          <p:nvSpPr>
            <p:cNvPr id="317" name="矩形 316"/>
            <p:cNvSpPr/>
            <p:nvPr/>
          </p:nvSpPr>
          <p:spPr>
            <a:xfrm>
              <a:off x="6324600" y="2847070"/>
              <a:ext cx="847089" cy="434340"/>
            </a:xfrm>
            <a:prstGeom prst="rect">
              <a:avLst/>
            </a:prstGeom>
            <a:solidFill>
              <a:schemeClr val="accent1">
                <a:lumMod val="40000"/>
                <a:lumOff val="60000"/>
              </a:schemeClr>
            </a:solidFill>
            <a:ln w="12700">
              <a:solidFill>
                <a:srgbClr val="008000"/>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tLang="zh-CN" sz="1400" dirty="0" smtClean="0">
                  <a:solidFill>
                    <a:schemeClr val="tx1"/>
                  </a:solidFill>
                  <a:latin typeface="Times" pitchFamily="18" charset="0"/>
                  <a:cs typeface="Times" pitchFamily="18" charset="0"/>
                </a:rPr>
                <a:t>Label Fusion</a:t>
              </a:r>
              <a:endParaRPr lang="zh-CN" altLang="en-US" sz="1400" dirty="0">
                <a:solidFill>
                  <a:schemeClr val="tx1"/>
                </a:solidFill>
                <a:latin typeface="Times" pitchFamily="18" charset="0"/>
                <a:cs typeface="Times" pitchFamily="18" charset="0"/>
              </a:endParaRPr>
            </a:p>
          </p:txBody>
        </p:sp>
        <p:sp>
          <p:nvSpPr>
            <p:cNvPr id="319" name="Line 79"/>
            <p:cNvSpPr>
              <a:spLocks noChangeShapeType="1"/>
            </p:cNvSpPr>
            <p:nvPr/>
          </p:nvSpPr>
          <p:spPr bwMode="auto">
            <a:xfrm>
              <a:off x="6685965" y="3313469"/>
              <a:ext cx="0" cy="477462"/>
            </a:xfrm>
            <a:prstGeom prst="line">
              <a:avLst/>
            </a:prstGeom>
            <a:ln>
              <a:tailEnd type="arrow"/>
            </a:ln>
          </p:spPr>
          <p:style>
            <a:lnRef idx="2">
              <a:schemeClr val="accent2"/>
            </a:lnRef>
            <a:fillRef idx="0">
              <a:schemeClr val="accent2"/>
            </a:fillRef>
            <a:effectRef idx="1">
              <a:schemeClr val="accent2"/>
            </a:effectRef>
            <a:fontRef idx="minor">
              <a:schemeClr val="tx1"/>
            </a:fontRef>
          </p:style>
          <p:txBody>
            <a:bodyPr/>
            <a:lstStyle/>
            <a:p>
              <a:endParaRPr lang="zh-CN" altLang="en-US" sz="1800" dirty="0">
                <a:latin typeface="Times" pitchFamily="18" charset="0"/>
                <a:cs typeface="Times" pitchFamily="18" charset="0"/>
              </a:endParaRPr>
            </a:p>
          </p:txBody>
        </p:sp>
      </p:grpSp>
      <p:pic>
        <p:nvPicPr>
          <p:cNvPr id="359" name="Picture 6"/>
          <p:cNvPicPr>
            <a:picLocks noChangeAspect="1" noChangeArrowheads="1"/>
          </p:cNvPicPr>
          <p:nvPr/>
        </p:nvPicPr>
        <p:blipFill>
          <a:blip r:embed="rId4" cstate="print"/>
          <a:srcRect/>
          <a:stretch>
            <a:fillRect/>
          </a:stretch>
        </p:blipFill>
        <p:spPr bwMode="auto">
          <a:xfrm>
            <a:off x="2743905" y="3469165"/>
            <a:ext cx="798536" cy="744091"/>
          </a:xfrm>
          <a:prstGeom prst="ellipse">
            <a:avLst/>
          </a:prstGeom>
          <a:ln>
            <a:noFill/>
          </a:ln>
          <a:effectLst>
            <a:softEdge rad="31750"/>
          </a:effectLst>
        </p:spPr>
      </p:pic>
      <p:sp>
        <p:nvSpPr>
          <p:cNvPr id="360" name="Line 78"/>
          <p:cNvSpPr>
            <a:spLocks noChangeShapeType="1"/>
          </p:cNvSpPr>
          <p:nvPr/>
        </p:nvSpPr>
        <p:spPr bwMode="auto">
          <a:xfrm flipV="1">
            <a:off x="3015280" y="4219871"/>
            <a:ext cx="45130" cy="1430843"/>
          </a:xfrm>
          <a:prstGeom prst="line">
            <a:avLst/>
          </a:prstGeom>
          <a:ln>
            <a:tailEnd type="arrow"/>
          </a:ln>
        </p:spPr>
        <p:style>
          <a:lnRef idx="2">
            <a:schemeClr val="accent2"/>
          </a:lnRef>
          <a:fillRef idx="0">
            <a:schemeClr val="accent2"/>
          </a:fillRef>
          <a:effectRef idx="1">
            <a:schemeClr val="accent2"/>
          </a:effectRef>
          <a:fontRef idx="minor">
            <a:schemeClr val="tx1"/>
          </a:fontRef>
        </p:style>
        <p:txBody>
          <a:bodyPr/>
          <a:lstStyle/>
          <a:p>
            <a:endParaRPr lang="zh-CN" altLang="en-US" sz="1800">
              <a:latin typeface="Times" pitchFamily="18" charset="0"/>
              <a:cs typeface="Times" pitchFamily="18" charset="0"/>
            </a:endParaRPr>
          </a:p>
        </p:txBody>
      </p:sp>
      <p:sp>
        <p:nvSpPr>
          <p:cNvPr id="71" name="矩形 70"/>
          <p:cNvSpPr/>
          <p:nvPr/>
        </p:nvSpPr>
        <p:spPr>
          <a:xfrm>
            <a:off x="448424" y="6428936"/>
            <a:ext cx="7857375" cy="461665"/>
          </a:xfrm>
          <a:prstGeom prst="rect">
            <a:avLst/>
          </a:prstGeom>
        </p:spPr>
        <p:txBody>
          <a:bodyPr wrap="square">
            <a:spAutoFit/>
          </a:bodyPr>
          <a:lstStyle/>
          <a:p>
            <a:pPr algn="l"/>
            <a:r>
              <a:rPr lang="en-US" altLang="zh-CN" sz="1200" dirty="0" smtClean="0">
                <a:latin typeface="Times" panose="02020603050405020304" pitchFamily="18" charset="0"/>
                <a:cs typeface="Times" panose="02020603050405020304" pitchFamily="18" charset="0"/>
              </a:rPr>
              <a:t>[X </a:t>
            </a:r>
            <a:r>
              <a:rPr lang="en-US" altLang="zh-CN" sz="1200" dirty="0" err="1">
                <a:latin typeface="Times" panose="02020603050405020304" pitchFamily="18" charset="0"/>
                <a:cs typeface="Times" panose="02020603050405020304" pitchFamily="18" charset="0"/>
              </a:rPr>
              <a:t>Zhuang</a:t>
            </a:r>
            <a:r>
              <a:rPr lang="en-US" altLang="zh-CN" sz="1200" dirty="0">
                <a:latin typeface="Times" panose="02020603050405020304" pitchFamily="18" charset="0"/>
                <a:cs typeface="Times" panose="02020603050405020304" pitchFamily="18" charset="0"/>
              </a:rPr>
              <a:t>, et al.: </a:t>
            </a:r>
            <a:r>
              <a:rPr lang="en-US" altLang="zh-CN" sz="1200" dirty="0" err="1">
                <a:latin typeface="Times" panose="02020603050405020304" pitchFamily="18" charset="0"/>
                <a:cs typeface="Times" panose="02020603050405020304" pitchFamily="18" charset="0"/>
              </a:rPr>
              <a:t>Multiatlas</a:t>
            </a:r>
            <a:r>
              <a:rPr lang="en-US" altLang="zh-CN" sz="1200" dirty="0">
                <a:latin typeface="Times" panose="02020603050405020304" pitchFamily="18" charset="0"/>
                <a:cs typeface="Times" panose="02020603050405020304" pitchFamily="18" charset="0"/>
              </a:rPr>
              <a:t> whole heart segmentation of CT data using conditional entropy for atlas ranking and selection. Medical Physics 42 (7), 3822-3833, </a:t>
            </a:r>
            <a:r>
              <a:rPr lang="en-US" altLang="zh-CN" sz="1200" dirty="0" smtClean="0">
                <a:latin typeface="Times" panose="02020603050405020304" pitchFamily="18" charset="0"/>
                <a:cs typeface="Times" panose="02020603050405020304" pitchFamily="18" charset="0"/>
              </a:rPr>
              <a:t>2015]</a:t>
            </a:r>
            <a:endParaRPr lang="zh-CN" altLang="en-US"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2731985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2202"/>
            <a:ext cx="9144000" cy="762000"/>
          </a:xfrm>
        </p:spPr>
        <p:txBody>
          <a:bodyPr/>
          <a:lstStyle/>
          <a:p>
            <a:r>
              <a:rPr lang="en-US" altLang="zh-CN" dirty="0"/>
              <a:t>Whole heart segmentation</a:t>
            </a:r>
            <a:endParaRPr lang="zh-CN" altLang="en-US" dirty="0"/>
          </a:p>
        </p:txBody>
      </p:sp>
      <p:sp>
        <p:nvSpPr>
          <p:cNvPr id="3" name="内容占位符 2"/>
          <p:cNvSpPr>
            <a:spLocks noGrp="1"/>
          </p:cNvSpPr>
          <p:nvPr>
            <p:ph idx="1"/>
          </p:nvPr>
        </p:nvSpPr>
        <p:spPr/>
        <p:txBody>
          <a:bodyPr/>
          <a:lstStyle/>
          <a:p>
            <a:r>
              <a:rPr lang="en-US" altLang="zh-CN" dirty="0" smtClean="0"/>
              <a:t>Naive fusion VS good atlas selection &amp; fusion </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15</a:t>
            </a:fld>
            <a:endParaRPr lang="zh-CN" altLang="en-US" dirty="0"/>
          </a:p>
        </p:txBody>
      </p:sp>
      <p:grpSp>
        <p:nvGrpSpPr>
          <p:cNvPr id="5" name="Group 978"/>
          <p:cNvGrpSpPr/>
          <p:nvPr/>
        </p:nvGrpSpPr>
        <p:grpSpPr>
          <a:xfrm>
            <a:off x="162153" y="2913388"/>
            <a:ext cx="1308597" cy="1330972"/>
            <a:chOff x="0" y="0"/>
            <a:chExt cx="2619378" cy="2349502"/>
          </a:xfrm>
        </p:grpSpPr>
        <p:grpSp>
          <p:nvGrpSpPr>
            <p:cNvPr id="6" name="Group 967"/>
            <p:cNvGrpSpPr/>
            <p:nvPr/>
          </p:nvGrpSpPr>
          <p:grpSpPr>
            <a:xfrm>
              <a:off x="0" y="0"/>
              <a:ext cx="2619379" cy="2349503"/>
              <a:chOff x="0" y="0"/>
              <a:chExt cx="2619378" cy="2349502"/>
            </a:xfrm>
          </p:grpSpPr>
          <p:sp>
            <p:nvSpPr>
              <p:cNvPr id="17" name="Shape 965"/>
              <p:cNvSpPr/>
              <p:nvPr/>
            </p:nvSpPr>
            <p:spPr>
              <a:xfrm>
                <a:off x="0" y="0"/>
                <a:ext cx="2619379" cy="2349503"/>
              </a:xfrm>
              <a:prstGeom prst="rect">
                <a:avLst/>
              </a:prstGeom>
              <a:solidFill>
                <a:srgbClr val="000000"/>
              </a:solidFill>
              <a:ln w="38100" cap="flat">
                <a:noFill/>
                <a:miter lim="400000"/>
              </a:ln>
              <a:effectLst/>
            </p:spPr>
            <p:txBody>
              <a:bodyPr wrap="square" lIns="50800" tIns="50800" rIns="50800" bIns="50800" numCol="1" anchor="ctr">
                <a:noAutofit/>
              </a:bodyPr>
              <a:lstStyle/>
              <a:p>
                <a:endParaRPr/>
              </a:p>
            </p:txBody>
          </p:sp>
          <p:sp>
            <p:nvSpPr>
              <p:cNvPr id="18" name="Shape 966"/>
              <p:cNvSpPr/>
              <p:nvPr/>
            </p:nvSpPr>
            <p:spPr>
              <a:xfrm>
                <a:off x="0" y="1053042"/>
                <a:ext cx="47626" cy="243418"/>
              </a:xfrm>
              <a:prstGeom prst="rect">
                <a:avLst/>
              </a:prstGeom>
              <a:noFill/>
              <a:ln w="12700" cap="flat">
                <a:noFill/>
                <a:miter lim="400000"/>
              </a:ln>
              <a:effectLst/>
            </p:spPr>
            <p:txBody>
              <a:bodyPr wrap="square" lIns="50800" tIns="50800" rIns="50800" bIns="50800" numCol="1" anchor="ctr">
                <a:noAutofit/>
              </a:bodyPr>
              <a:lstStyle/>
              <a:p>
                <a:pPr>
                  <a:buClr>
                    <a:srgbClr val="000000"/>
                  </a:buClr>
                  <a:buFont typeface="Arial"/>
                </a:pPr>
                <a:endParaRPr/>
              </a:p>
            </p:txBody>
          </p:sp>
        </p:grpSp>
        <p:sp>
          <p:nvSpPr>
            <p:cNvPr id="7" name="Shape 968"/>
            <p:cNvSpPr/>
            <p:nvPr/>
          </p:nvSpPr>
          <p:spPr>
            <a:xfrm>
              <a:off x="23118" y="7287"/>
              <a:ext cx="1386419" cy="243418"/>
            </a:xfrm>
            <a:prstGeom prst="rect">
              <a:avLst/>
            </a:prstGeom>
            <a:noFill/>
            <a:ln w="12700" cap="flat">
              <a:noFill/>
              <a:miter lim="400000"/>
            </a:ln>
            <a:effectLst/>
          </p:spPr>
          <p:txBody>
            <a:bodyPr wrap="square" lIns="50800" tIns="50800" rIns="50800" bIns="50800" numCol="1" anchor="t">
              <a:noAutofit/>
            </a:bodyPr>
            <a:lstStyle/>
            <a:p>
              <a:pPr>
                <a:spcBef>
                  <a:spcPts val="2000"/>
                </a:spcBef>
                <a:buClr>
                  <a:srgbClr val="FFFFFF"/>
                </a:buClr>
                <a:buFont typeface="Arial"/>
                <a:defRPr>
                  <a:solidFill>
                    <a:srgbClr val="FFFFFF"/>
                  </a:solidFill>
                  <a:effectLst>
                    <a:outerShdw blurRad="12700" dist="25400" dir="2700000" rotWithShape="0">
                      <a:srgbClr val="CBCBCB"/>
                    </a:outerShdw>
                  </a:effectLst>
                  <a:uFill>
                    <a:solidFill>
                      <a:srgbClr val="FFFFFF"/>
                    </a:solidFill>
                  </a:uFill>
                </a:defRPr>
              </a:pPr>
              <a:endParaRPr/>
            </a:p>
          </p:txBody>
        </p:sp>
        <p:grpSp>
          <p:nvGrpSpPr>
            <p:cNvPr id="8" name="Group 971"/>
            <p:cNvGrpSpPr/>
            <p:nvPr/>
          </p:nvGrpSpPr>
          <p:grpSpPr>
            <a:xfrm>
              <a:off x="337698" y="392693"/>
              <a:ext cx="2047881" cy="1557021"/>
              <a:chOff x="0" y="0"/>
              <a:chExt cx="2047880" cy="1557020"/>
            </a:xfrm>
          </p:grpSpPr>
          <p:sp>
            <p:nvSpPr>
              <p:cNvPr id="15" name="Shape 969"/>
              <p:cNvSpPr/>
              <p:nvPr/>
            </p:nvSpPr>
            <p:spPr>
              <a:xfrm>
                <a:off x="64447" y="102518"/>
                <a:ext cx="1940014" cy="1454503"/>
              </a:xfrm>
              <a:custGeom>
                <a:avLst/>
                <a:gdLst/>
                <a:ahLst/>
                <a:cxnLst>
                  <a:cxn ang="0">
                    <a:pos x="wd2" y="hd2"/>
                  </a:cxn>
                  <a:cxn ang="5400000">
                    <a:pos x="wd2" y="hd2"/>
                  </a:cxn>
                  <a:cxn ang="10800000">
                    <a:pos x="wd2" y="hd2"/>
                  </a:cxn>
                  <a:cxn ang="16200000">
                    <a:pos x="wd2" y="hd2"/>
                  </a:cxn>
                </a:cxnLst>
                <a:rect l="0" t="0" r="r" b="b"/>
                <a:pathLst>
                  <a:path w="20464" h="20005" extrusionOk="0">
                    <a:moveTo>
                      <a:pt x="13451" y="5952"/>
                    </a:moveTo>
                    <a:cubicBezTo>
                      <a:pt x="11069" y="4328"/>
                      <a:pt x="8243" y="-1410"/>
                      <a:pt x="6022" y="322"/>
                    </a:cubicBezTo>
                    <a:cubicBezTo>
                      <a:pt x="3801" y="2055"/>
                      <a:pt x="-680" y="12990"/>
                      <a:pt x="87" y="16238"/>
                    </a:cubicBezTo>
                    <a:cubicBezTo>
                      <a:pt x="854" y="19486"/>
                      <a:pt x="7798" y="19432"/>
                      <a:pt x="10544" y="19811"/>
                    </a:cubicBezTo>
                    <a:cubicBezTo>
                      <a:pt x="13289" y="20190"/>
                      <a:pt x="15025" y="20136"/>
                      <a:pt x="16681" y="18512"/>
                    </a:cubicBezTo>
                    <a:cubicBezTo>
                      <a:pt x="18336" y="16888"/>
                      <a:pt x="20920" y="12070"/>
                      <a:pt x="20395" y="9958"/>
                    </a:cubicBezTo>
                    <a:cubicBezTo>
                      <a:pt x="19870" y="7847"/>
                      <a:pt x="15833" y="7576"/>
                      <a:pt x="13451" y="5952"/>
                    </a:cubicBezTo>
                    <a:close/>
                  </a:path>
                </a:pathLst>
              </a:custGeom>
              <a:solidFill>
                <a:srgbClr val="3DACFF"/>
              </a:solidFill>
              <a:ln w="12700" cap="flat">
                <a:noFill/>
                <a:round/>
              </a:ln>
              <a:effectLst/>
            </p:spPr>
            <p:txBody>
              <a:bodyPr wrap="square" lIns="50800" tIns="50800" rIns="50800" bIns="50800" numCol="1" anchor="ctr">
                <a:noAutofit/>
              </a:bodyPr>
              <a:lstStyle/>
              <a:p>
                <a:endParaRPr/>
              </a:p>
            </p:txBody>
          </p:sp>
          <p:sp>
            <p:nvSpPr>
              <p:cNvPr id="16" name="Shape 970"/>
              <p:cNvSpPr/>
              <p:nvPr/>
            </p:nvSpPr>
            <p:spPr>
              <a:xfrm>
                <a:off x="0" y="0"/>
                <a:ext cx="2047881" cy="243418"/>
              </a:xfrm>
              <a:prstGeom prst="rect">
                <a:avLst/>
              </a:prstGeom>
              <a:noFill/>
              <a:ln w="12700" cap="flat">
                <a:noFill/>
                <a:miter lim="400000"/>
              </a:ln>
              <a:effectLst/>
            </p:spPr>
            <p:txBody>
              <a:bodyPr wrap="square" lIns="50800" tIns="50800" rIns="50800" bIns="50800" numCol="1" anchor="t">
                <a:noAutofit/>
              </a:bodyPr>
              <a:lstStyle/>
              <a:p>
                <a:pPr>
                  <a:buClr>
                    <a:srgbClr val="000000"/>
                  </a:buClr>
                  <a:buFont typeface="Arial"/>
                </a:pPr>
                <a:endParaRPr/>
              </a:p>
            </p:txBody>
          </p:sp>
        </p:grpSp>
        <p:grpSp>
          <p:nvGrpSpPr>
            <p:cNvPr id="9" name="Group 974"/>
            <p:cNvGrpSpPr/>
            <p:nvPr/>
          </p:nvGrpSpPr>
          <p:grpSpPr>
            <a:xfrm>
              <a:off x="393844" y="358736"/>
              <a:ext cx="1947337" cy="1517175"/>
              <a:chOff x="0" y="0"/>
              <a:chExt cx="1947336" cy="1517173"/>
            </a:xfrm>
          </p:grpSpPr>
          <p:sp>
            <p:nvSpPr>
              <p:cNvPr id="13" name="Shape 972"/>
              <p:cNvSpPr/>
              <p:nvPr/>
            </p:nvSpPr>
            <p:spPr>
              <a:xfrm>
                <a:off x="42796" y="89142"/>
                <a:ext cx="1836616" cy="1428032"/>
              </a:xfrm>
              <a:custGeom>
                <a:avLst/>
                <a:gdLst/>
                <a:ahLst/>
                <a:cxnLst>
                  <a:cxn ang="0">
                    <a:pos x="wd2" y="hd2"/>
                  </a:cxn>
                  <a:cxn ang="5400000">
                    <a:pos x="wd2" y="hd2"/>
                  </a:cxn>
                  <a:cxn ang="10800000">
                    <a:pos x="wd2" y="hd2"/>
                  </a:cxn>
                  <a:cxn ang="16200000">
                    <a:pos x="wd2" y="hd2"/>
                  </a:cxn>
                </a:cxnLst>
                <a:rect l="0" t="0" r="r" b="b"/>
                <a:pathLst>
                  <a:path w="20393" h="20030" extrusionOk="0">
                    <a:moveTo>
                      <a:pt x="11596" y="5650"/>
                    </a:moveTo>
                    <a:cubicBezTo>
                      <a:pt x="9747" y="4450"/>
                      <a:pt x="7495" y="-1250"/>
                      <a:pt x="5589" y="250"/>
                    </a:cubicBezTo>
                    <a:cubicBezTo>
                      <a:pt x="3683" y="1750"/>
                      <a:pt x="-475" y="11425"/>
                      <a:pt x="45" y="14650"/>
                    </a:cubicBezTo>
                    <a:cubicBezTo>
                      <a:pt x="565" y="17875"/>
                      <a:pt x="5589" y="19150"/>
                      <a:pt x="8823" y="19750"/>
                    </a:cubicBezTo>
                    <a:cubicBezTo>
                      <a:pt x="12058" y="20350"/>
                      <a:pt x="17775" y="20050"/>
                      <a:pt x="19450" y="18250"/>
                    </a:cubicBezTo>
                    <a:cubicBezTo>
                      <a:pt x="21125" y="16450"/>
                      <a:pt x="20316" y="11050"/>
                      <a:pt x="18988" y="8950"/>
                    </a:cubicBezTo>
                    <a:cubicBezTo>
                      <a:pt x="17660" y="6850"/>
                      <a:pt x="13155" y="6325"/>
                      <a:pt x="11596" y="5650"/>
                    </a:cubicBezTo>
                    <a:close/>
                  </a:path>
                </a:pathLst>
              </a:custGeom>
              <a:solidFill>
                <a:srgbClr val="3DACFF"/>
              </a:solidFill>
              <a:ln w="12700" cap="flat">
                <a:noFill/>
                <a:round/>
              </a:ln>
              <a:effectLst/>
            </p:spPr>
            <p:txBody>
              <a:bodyPr wrap="square" lIns="50800" tIns="50800" rIns="50800" bIns="50800" numCol="1" anchor="ctr">
                <a:noAutofit/>
              </a:bodyPr>
              <a:lstStyle/>
              <a:p>
                <a:endParaRPr/>
              </a:p>
            </p:txBody>
          </p:sp>
          <p:sp>
            <p:nvSpPr>
              <p:cNvPr id="14" name="Shape 973"/>
              <p:cNvSpPr/>
              <p:nvPr/>
            </p:nvSpPr>
            <p:spPr>
              <a:xfrm>
                <a:off x="0" y="0"/>
                <a:ext cx="1947337" cy="243418"/>
              </a:xfrm>
              <a:prstGeom prst="rect">
                <a:avLst/>
              </a:prstGeom>
              <a:noFill/>
              <a:ln w="12700" cap="flat">
                <a:noFill/>
                <a:miter lim="400000"/>
              </a:ln>
              <a:effectLst/>
            </p:spPr>
            <p:txBody>
              <a:bodyPr wrap="square" lIns="50800" tIns="50800" rIns="50800" bIns="50800" numCol="1" anchor="t">
                <a:noAutofit/>
              </a:bodyPr>
              <a:lstStyle/>
              <a:p>
                <a:pPr>
                  <a:buClr>
                    <a:srgbClr val="000000"/>
                  </a:buClr>
                  <a:buFont typeface="Arial"/>
                </a:pPr>
                <a:endParaRPr/>
              </a:p>
            </p:txBody>
          </p:sp>
        </p:grpSp>
        <p:grpSp>
          <p:nvGrpSpPr>
            <p:cNvPr id="10" name="Group 977"/>
            <p:cNvGrpSpPr/>
            <p:nvPr/>
          </p:nvGrpSpPr>
          <p:grpSpPr>
            <a:xfrm>
              <a:off x="431824" y="476735"/>
              <a:ext cx="1852088" cy="1407658"/>
              <a:chOff x="0" y="0"/>
              <a:chExt cx="1852086" cy="1407657"/>
            </a:xfrm>
          </p:grpSpPr>
          <p:sp>
            <p:nvSpPr>
              <p:cNvPr id="11" name="Shape 975"/>
              <p:cNvSpPr/>
              <p:nvPr/>
            </p:nvSpPr>
            <p:spPr>
              <a:xfrm>
                <a:off x="2460" y="18953"/>
                <a:ext cx="1829355" cy="1388705"/>
              </a:xfrm>
              <a:custGeom>
                <a:avLst/>
                <a:gdLst/>
                <a:ahLst/>
                <a:cxnLst>
                  <a:cxn ang="0">
                    <a:pos x="wd2" y="hd2"/>
                  </a:cxn>
                  <a:cxn ang="5400000">
                    <a:pos x="wd2" y="hd2"/>
                  </a:cxn>
                  <a:cxn ang="10800000">
                    <a:pos x="wd2" y="hd2"/>
                  </a:cxn>
                  <a:cxn ang="16200000">
                    <a:pos x="wd2" y="hd2"/>
                  </a:cxn>
                </a:cxnLst>
                <a:rect l="0" t="0" r="r" b="b"/>
                <a:pathLst>
                  <a:path w="21355" h="21235" extrusionOk="0">
                    <a:moveTo>
                      <a:pt x="16251" y="7953"/>
                    </a:moveTo>
                    <a:cubicBezTo>
                      <a:pt x="14882" y="7291"/>
                      <a:pt x="13320" y="6538"/>
                      <a:pt x="11913" y="5227"/>
                    </a:cubicBezTo>
                    <a:cubicBezTo>
                      <a:pt x="10506" y="3916"/>
                      <a:pt x="9051" y="463"/>
                      <a:pt x="7807" y="86"/>
                    </a:cubicBezTo>
                    <a:cubicBezTo>
                      <a:pt x="6564" y="-290"/>
                      <a:pt x="5754" y="541"/>
                      <a:pt x="4453" y="2968"/>
                    </a:cubicBezTo>
                    <a:cubicBezTo>
                      <a:pt x="3152" y="5396"/>
                      <a:pt x="-29" y="11886"/>
                      <a:pt x="0" y="14651"/>
                    </a:cubicBezTo>
                    <a:cubicBezTo>
                      <a:pt x="29" y="17416"/>
                      <a:pt x="2487" y="18467"/>
                      <a:pt x="4626" y="19558"/>
                    </a:cubicBezTo>
                    <a:cubicBezTo>
                      <a:pt x="6766" y="20648"/>
                      <a:pt x="10544" y="21076"/>
                      <a:pt x="12838" y="21193"/>
                    </a:cubicBezTo>
                    <a:cubicBezTo>
                      <a:pt x="15132" y="21310"/>
                      <a:pt x="16983" y="21232"/>
                      <a:pt x="18390" y="20259"/>
                    </a:cubicBezTo>
                    <a:cubicBezTo>
                      <a:pt x="19797" y="19285"/>
                      <a:pt x="20993" y="17195"/>
                      <a:pt x="21282" y="15352"/>
                    </a:cubicBezTo>
                    <a:cubicBezTo>
                      <a:pt x="21571" y="13509"/>
                      <a:pt x="20964" y="10432"/>
                      <a:pt x="20125" y="9199"/>
                    </a:cubicBezTo>
                    <a:cubicBezTo>
                      <a:pt x="19287" y="7966"/>
                      <a:pt x="17619" y="8615"/>
                      <a:pt x="16251" y="7953"/>
                    </a:cubicBezTo>
                    <a:close/>
                  </a:path>
                </a:pathLst>
              </a:custGeom>
              <a:solidFill>
                <a:srgbClr val="D84FA9"/>
              </a:solidFill>
              <a:ln w="12700" cap="flat">
                <a:solidFill>
                  <a:srgbClr val="000000"/>
                </a:solidFill>
                <a:prstDash val="solid"/>
                <a:round/>
              </a:ln>
              <a:effectLst/>
            </p:spPr>
            <p:txBody>
              <a:bodyPr wrap="square" lIns="50800" tIns="50800" rIns="50800" bIns="50800" numCol="1" anchor="ctr">
                <a:noAutofit/>
              </a:bodyPr>
              <a:lstStyle/>
              <a:p>
                <a:endParaRPr/>
              </a:p>
            </p:txBody>
          </p:sp>
          <p:sp>
            <p:nvSpPr>
              <p:cNvPr id="12" name="Shape 976"/>
              <p:cNvSpPr/>
              <p:nvPr/>
            </p:nvSpPr>
            <p:spPr>
              <a:xfrm>
                <a:off x="0" y="0"/>
                <a:ext cx="1852087" cy="243418"/>
              </a:xfrm>
              <a:prstGeom prst="rect">
                <a:avLst/>
              </a:prstGeom>
              <a:noFill/>
              <a:ln w="12700" cap="flat">
                <a:noFill/>
                <a:miter lim="400000"/>
              </a:ln>
              <a:effectLst/>
            </p:spPr>
            <p:txBody>
              <a:bodyPr wrap="square" lIns="50800" tIns="50800" rIns="50800" bIns="50800" numCol="1" anchor="t">
                <a:noAutofit/>
              </a:bodyPr>
              <a:lstStyle/>
              <a:p>
                <a:pPr>
                  <a:buClr>
                    <a:srgbClr val="000000"/>
                  </a:buClr>
                  <a:buFont typeface="Arial"/>
                </a:pPr>
                <a:endParaRPr/>
              </a:p>
            </p:txBody>
          </p:sp>
        </p:grpSp>
      </p:grpSp>
      <p:sp>
        <p:nvSpPr>
          <p:cNvPr id="20" name="矩形 19"/>
          <p:cNvSpPr/>
          <p:nvPr/>
        </p:nvSpPr>
        <p:spPr>
          <a:xfrm>
            <a:off x="464665" y="4387235"/>
            <a:ext cx="1058303" cy="338554"/>
          </a:xfrm>
          <a:prstGeom prst="rect">
            <a:avLst/>
          </a:prstGeom>
        </p:spPr>
        <p:txBody>
          <a:bodyPr wrap="none">
            <a:spAutoFit/>
          </a:bodyPr>
          <a:lstStyle/>
          <a:p>
            <a:pPr lvl="0" algn="l" eaLnBrk="0" hangingPunct="0">
              <a:spcBef>
                <a:spcPct val="30000"/>
              </a:spcBef>
            </a:pPr>
            <a:r>
              <a:rPr lang="en-US" altLang="zh-CN" sz="1600" dirty="0">
                <a:solidFill>
                  <a:srgbClr val="000000"/>
                </a:solidFill>
                <a:latin typeface="Times" panose="02020603050405020304" pitchFamily="18" charset="0"/>
                <a:ea typeface="宋体" pitchFamily="2" charset="-122"/>
                <a:cs typeface="Times" panose="02020603050405020304" pitchFamily="18" charset="0"/>
              </a:rPr>
              <a:t>Dice score</a:t>
            </a:r>
            <a:endParaRPr lang="zh-CN" altLang="en-US" sz="1600" dirty="0">
              <a:solidFill>
                <a:srgbClr val="000000"/>
              </a:solidFill>
              <a:latin typeface="Times" panose="02020603050405020304" pitchFamily="18" charset="0"/>
              <a:ea typeface="宋体" pitchFamily="2" charset="-122"/>
              <a:cs typeface="Times" panose="02020603050405020304" pitchFamily="18" charset="0"/>
            </a:endParaRPr>
          </a:p>
        </p:txBody>
      </p:sp>
      <p:pic>
        <p:nvPicPr>
          <p:cNvPr id="21" name="图片 20"/>
          <p:cNvPicPr>
            <a:picLocks noChangeAspect="1"/>
          </p:cNvPicPr>
          <p:nvPr/>
        </p:nvPicPr>
        <p:blipFill>
          <a:blip r:embed="rId3"/>
          <a:stretch>
            <a:fillRect/>
          </a:stretch>
        </p:blipFill>
        <p:spPr>
          <a:xfrm>
            <a:off x="3048000" y="1981200"/>
            <a:ext cx="5290933" cy="3757995"/>
          </a:xfrm>
          <a:prstGeom prst="rect">
            <a:avLst/>
          </a:prstGeom>
        </p:spPr>
      </p:pic>
    </p:spTree>
    <p:extLst>
      <p:ext uri="{BB962C8B-B14F-4D97-AF65-F5344CB8AC3E}">
        <p14:creationId xmlns:p14="http://schemas.microsoft.com/office/powerpoint/2010/main" val="3286807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Whole heart segmentation</a:t>
            </a:r>
            <a:endParaRPr lang="zh-CN" altLang="en-US" dirty="0"/>
          </a:p>
        </p:txBody>
      </p:sp>
      <p:sp>
        <p:nvSpPr>
          <p:cNvPr id="3" name="内容占位符 2"/>
          <p:cNvSpPr>
            <a:spLocks noGrp="1"/>
          </p:cNvSpPr>
          <p:nvPr>
            <p:ph idx="1"/>
          </p:nvPr>
        </p:nvSpPr>
        <p:spPr/>
        <p:txBody>
          <a:bodyPr/>
          <a:lstStyle/>
          <a:p>
            <a:r>
              <a:rPr lang="en-US" altLang="zh-CN" dirty="0"/>
              <a:t>Conditional entropy for atlas selection</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16</a:t>
            </a:fld>
            <a:endParaRPr lang="zh-CN" altLang="en-US" dirty="0"/>
          </a:p>
        </p:txBody>
      </p:sp>
      <p:sp>
        <p:nvSpPr>
          <p:cNvPr id="300" name="Text Box 76"/>
          <p:cNvSpPr txBox="1">
            <a:spLocks noChangeArrowheads="1"/>
          </p:cNvSpPr>
          <p:nvPr/>
        </p:nvSpPr>
        <p:spPr bwMode="auto">
          <a:xfrm>
            <a:off x="981500" y="4577181"/>
            <a:ext cx="246221" cy="647029"/>
          </a:xfrm>
          <a:prstGeom prst="rect">
            <a:avLst/>
          </a:prstGeom>
          <a:noFill/>
          <a:ln w="9525">
            <a:noFill/>
            <a:miter lim="800000"/>
            <a:headEnd/>
            <a:tailEnd/>
          </a:ln>
        </p:spPr>
        <p:txBody>
          <a:bodyPr vert="eaVert" lIns="0" tIns="0" rIns="0" bIns="0">
            <a:spAutoFit/>
          </a:bodyPr>
          <a:lstStyle/>
          <a:p>
            <a:pPr defTabSz="617457">
              <a:spcBef>
                <a:spcPct val="50000"/>
              </a:spcBef>
            </a:pPr>
            <a:r>
              <a:rPr lang="en-GB" altLang="zh-CN" sz="1600" b="1" dirty="0" smtClean="0">
                <a:solidFill>
                  <a:srgbClr val="000000"/>
                </a:solidFill>
                <a:latin typeface="Times" pitchFamily="18" charset="0"/>
                <a:cs typeface="Times" pitchFamily="18" charset="0"/>
              </a:rPr>
              <a:t>  .  </a:t>
            </a:r>
            <a:r>
              <a:rPr lang="en-GB" altLang="zh-CN" sz="1600" b="1" dirty="0">
                <a:solidFill>
                  <a:srgbClr val="000000"/>
                </a:solidFill>
                <a:latin typeface="Times" pitchFamily="18" charset="0"/>
                <a:cs typeface="Times" pitchFamily="18" charset="0"/>
              </a:rPr>
              <a:t>.  .</a:t>
            </a:r>
          </a:p>
        </p:txBody>
      </p:sp>
      <p:sp>
        <p:nvSpPr>
          <p:cNvPr id="301" name="Line 78"/>
          <p:cNvSpPr>
            <a:spLocks noChangeShapeType="1"/>
          </p:cNvSpPr>
          <p:nvPr/>
        </p:nvSpPr>
        <p:spPr bwMode="auto">
          <a:xfrm flipV="1">
            <a:off x="1676400" y="4267041"/>
            <a:ext cx="894811" cy="0"/>
          </a:xfrm>
          <a:prstGeom prst="line">
            <a:avLst/>
          </a:prstGeom>
          <a:ln>
            <a:tailEnd type="arrow"/>
          </a:ln>
        </p:spPr>
        <p:style>
          <a:lnRef idx="2">
            <a:schemeClr val="accent2"/>
          </a:lnRef>
          <a:fillRef idx="0">
            <a:schemeClr val="accent2"/>
          </a:fillRef>
          <a:effectRef idx="1">
            <a:schemeClr val="accent2"/>
          </a:effectRef>
          <a:fontRef idx="minor">
            <a:schemeClr val="tx1"/>
          </a:fontRef>
        </p:style>
        <p:txBody>
          <a:bodyPr/>
          <a:lstStyle/>
          <a:p>
            <a:endParaRPr lang="zh-CN" altLang="en-US" sz="1800">
              <a:latin typeface="Times" pitchFamily="18" charset="0"/>
              <a:cs typeface="Times" pitchFamily="18" charset="0"/>
            </a:endParaRPr>
          </a:p>
        </p:txBody>
      </p:sp>
      <p:sp>
        <p:nvSpPr>
          <p:cNvPr id="302" name="平行四边形 301"/>
          <p:cNvSpPr/>
          <p:nvPr/>
        </p:nvSpPr>
        <p:spPr>
          <a:xfrm>
            <a:off x="567247" y="2756534"/>
            <a:ext cx="936000" cy="571500"/>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400" dirty="0" smtClean="0">
              <a:solidFill>
                <a:srgbClr val="000000"/>
              </a:solidFill>
              <a:latin typeface="Times" pitchFamily="18" charset="0"/>
              <a:cs typeface="Times" pitchFamily="18" charset="0"/>
            </a:endParaRPr>
          </a:p>
        </p:txBody>
      </p:sp>
      <p:pic>
        <p:nvPicPr>
          <p:cNvPr id="303" name="Picture 4"/>
          <p:cNvPicPr>
            <a:picLocks noChangeAspect="1" noChangeArrowheads="1"/>
          </p:cNvPicPr>
          <p:nvPr/>
        </p:nvPicPr>
        <p:blipFill>
          <a:blip r:embed="rId3" cstate="print"/>
          <a:srcRect/>
          <a:stretch>
            <a:fillRect/>
          </a:stretch>
        </p:blipFill>
        <p:spPr bwMode="auto">
          <a:xfrm>
            <a:off x="630061" y="2890631"/>
            <a:ext cx="381000" cy="3524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04" name="Picture 5"/>
          <p:cNvPicPr>
            <a:picLocks noChangeAspect="1" noChangeArrowheads="1"/>
          </p:cNvPicPr>
          <p:nvPr/>
        </p:nvPicPr>
        <p:blipFill>
          <a:blip r:embed="rId4" cstate="print"/>
          <a:srcRect/>
          <a:stretch>
            <a:fillRect/>
          </a:stretch>
        </p:blipFill>
        <p:spPr bwMode="auto">
          <a:xfrm>
            <a:off x="1011061" y="2884281"/>
            <a:ext cx="360000" cy="36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05" name="矩形 304"/>
          <p:cNvSpPr/>
          <p:nvPr/>
        </p:nvSpPr>
        <p:spPr>
          <a:xfrm>
            <a:off x="714379" y="2700315"/>
            <a:ext cx="699230" cy="307777"/>
          </a:xfrm>
          <a:prstGeom prst="rect">
            <a:avLst/>
          </a:prstGeom>
        </p:spPr>
        <p:txBody>
          <a:bodyPr wrap="none">
            <a:spAutoFit/>
          </a:bodyPr>
          <a:lstStyle/>
          <a:p>
            <a:pPr algn="ctr" defTabSz="617457"/>
            <a:r>
              <a:rPr lang="en-US" altLang="zh-CN" sz="1400" dirty="0" smtClean="0">
                <a:solidFill>
                  <a:srgbClr val="000000"/>
                </a:solidFill>
                <a:latin typeface="Times" pitchFamily="18" charset="0"/>
                <a:cs typeface="Times" pitchFamily="18" charset="0"/>
              </a:rPr>
              <a:t>Atlas</a:t>
            </a:r>
            <a:r>
              <a:rPr lang="zh-CN" altLang="en-US" sz="1400" dirty="0" smtClean="0">
                <a:solidFill>
                  <a:srgbClr val="000000"/>
                </a:solidFill>
                <a:latin typeface="Times" pitchFamily="18" charset="0"/>
                <a:cs typeface="Times" pitchFamily="18" charset="0"/>
              </a:rPr>
              <a:t> </a:t>
            </a:r>
            <a:r>
              <a:rPr lang="en-GB" altLang="zh-CN" sz="1400" dirty="0" smtClean="0">
                <a:solidFill>
                  <a:srgbClr val="000000"/>
                </a:solidFill>
                <a:latin typeface="Times" pitchFamily="18" charset="0"/>
                <a:cs typeface="Times" pitchFamily="18" charset="0"/>
              </a:rPr>
              <a:t>1</a:t>
            </a:r>
            <a:endParaRPr lang="en-GB" altLang="zh-CN" sz="1000" dirty="0" smtClean="0">
              <a:solidFill>
                <a:srgbClr val="000000"/>
              </a:solidFill>
              <a:latin typeface="Times" pitchFamily="18" charset="0"/>
              <a:cs typeface="Times" pitchFamily="18" charset="0"/>
            </a:endParaRPr>
          </a:p>
        </p:txBody>
      </p:sp>
      <p:grpSp>
        <p:nvGrpSpPr>
          <p:cNvPr id="306" name="组合 305"/>
          <p:cNvGrpSpPr/>
          <p:nvPr/>
        </p:nvGrpSpPr>
        <p:grpSpPr>
          <a:xfrm>
            <a:off x="573982" y="3337198"/>
            <a:ext cx="936000" cy="640136"/>
            <a:chOff x="123433" y="935024"/>
            <a:chExt cx="936000" cy="640136"/>
          </a:xfrm>
        </p:grpSpPr>
        <p:sp>
          <p:nvSpPr>
            <p:cNvPr id="355" name="平行四边形 354"/>
            <p:cNvSpPr/>
            <p:nvPr/>
          </p:nvSpPr>
          <p:spPr>
            <a:xfrm>
              <a:off x="123433" y="988420"/>
              <a:ext cx="936000" cy="586740"/>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400" dirty="0">
                <a:solidFill>
                  <a:srgbClr val="000000"/>
                </a:solidFill>
                <a:latin typeface="Times" pitchFamily="18" charset="0"/>
                <a:cs typeface="Times" pitchFamily="18" charset="0"/>
              </a:endParaRPr>
            </a:p>
          </p:txBody>
        </p:sp>
        <p:pic>
          <p:nvPicPr>
            <p:cNvPr id="356" name="Picture 4"/>
            <p:cNvPicPr>
              <a:picLocks noChangeAspect="1" noChangeArrowheads="1"/>
            </p:cNvPicPr>
            <p:nvPr/>
          </p:nvPicPr>
          <p:blipFill>
            <a:blip r:embed="rId3" cstate="print"/>
            <a:srcRect/>
            <a:stretch>
              <a:fillRect/>
            </a:stretch>
          </p:blipFill>
          <p:spPr bwMode="auto">
            <a:xfrm>
              <a:off x="186247" y="1131690"/>
              <a:ext cx="381000" cy="3524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57" name="Picture 5"/>
            <p:cNvPicPr>
              <a:picLocks noChangeAspect="1" noChangeArrowheads="1"/>
            </p:cNvPicPr>
            <p:nvPr/>
          </p:nvPicPr>
          <p:blipFill>
            <a:blip r:embed="rId4" cstate="print"/>
            <a:srcRect/>
            <a:stretch>
              <a:fillRect/>
            </a:stretch>
          </p:blipFill>
          <p:spPr bwMode="auto">
            <a:xfrm>
              <a:off x="567247" y="1125340"/>
              <a:ext cx="360000" cy="36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58" name="矩形 357"/>
            <p:cNvSpPr/>
            <p:nvPr/>
          </p:nvSpPr>
          <p:spPr>
            <a:xfrm>
              <a:off x="270565" y="935024"/>
              <a:ext cx="699230" cy="307777"/>
            </a:xfrm>
            <a:prstGeom prst="rect">
              <a:avLst/>
            </a:prstGeom>
          </p:spPr>
          <p:txBody>
            <a:bodyPr wrap="none">
              <a:spAutoFit/>
            </a:bodyPr>
            <a:lstStyle/>
            <a:p>
              <a:pPr algn="ctr" defTabSz="617457"/>
              <a:r>
                <a:rPr lang="en-US" altLang="zh-CN" sz="1400" dirty="0" smtClean="0">
                  <a:solidFill>
                    <a:srgbClr val="000000"/>
                  </a:solidFill>
                  <a:latin typeface="Times" pitchFamily="18" charset="0"/>
                  <a:cs typeface="Times" pitchFamily="18" charset="0"/>
                </a:rPr>
                <a:t>Atlas</a:t>
              </a:r>
              <a:r>
                <a:rPr lang="zh-CN" altLang="en-US" sz="1400" dirty="0" smtClean="0">
                  <a:solidFill>
                    <a:srgbClr val="000000"/>
                  </a:solidFill>
                  <a:latin typeface="Times" pitchFamily="18" charset="0"/>
                  <a:cs typeface="Times" pitchFamily="18" charset="0"/>
                </a:rPr>
                <a:t> </a:t>
              </a:r>
              <a:r>
                <a:rPr lang="en-GB" altLang="zh-CN" sz="1400" dirty="0" smtClean="0">
                  <a:solidFill>
                    <a:srgbClr val="000000"/>
                  </a:solidFill>
                  <a:latin typeface="Times" pitchFamily="18" charset="0"/>
                  <a:cs typeface="Times" pitchFamily="18" charset="0"/>
                </a:rPr>
                <a:t>2</a:t>
              </a:r>
              <a:endParaRPr lang="en-GB" altLang="zh-CN" sz="1000" dirty="0" smtClean="0">
                <a:solidFill>
                  <a:srgbClr val="000000"/>
                </a:solidFill>
                <a:latin typeface="Times" pitchFamily="18" charset="0"/>
                <a:cs typeface="Times" pitchFamily="18" charset="0"/>
              </a:endParaRPr>
            </a:p>
          </p:txBody>
        </p:sp>
      </p:grpSp>
      <p:sp>
        <p:nvSpPr>
          <p:cNvPr id="307" name="平行四边形 306"/>
          <p:cNvSpPr/>
          <p:nvPr/>
        </p:nvSpPr>
        <p:spPr>
          <a:xfrm>
            <a:off x="568228" y="5202554"/>
            <a:ext cx="936000" cy="601980"/>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400" dirty="0">
              <a:solidFill>
                <a:srgbClr val="000000"/>
              </a:solidFill>
              <a:latin typeface="Times" pitchFamily="18" charset="0"/>
              <a:cs typeface="Times" pitchFamily="18" charset="0"/>
            </a:endParaRPr>
          </a:p>
        </p:txBody>
      </p:sp>
      <p:pic>
        <p:nvPicPr>
          <p:cNvPr id="308" name="Picture 4"/>
          <p:cNvPicPr>
            <a:picLocks noChangeAspect="1" noChangeArrowheads="1"/>
          </p:cNvPicPr>
          <p:nvPr/>
        </p:nvPicPr>
        <p:blipFill>
          <a:blip r:embed="rId3" cstate="print"/>
          <a:srcRect/>
          <a:stretch>
            <a:fillRect/>
          </a:stretch>
        </p:blipFill>
        <p:spPr bwMode="auto">
          <a:xfrm>
            <a:off x="631042" y="5361364"/>
            <a:ext cx="381000" cy="3524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09" name="Picture 5"/>
          <p:cNvPicPr>
            <a:picLocks noChangeAspect="1" noChangeArrowheads="1"/>
          </p:cNvPicPr>
          <p:nvPr/>
        </p:nvPicPr>
        <p:blipFill>
          <a:blip r:embed="rId4" cstate="print"/>
          <a:srcRect/>
          <a:stretch>
            <a:fillRect/>
          </a:stretch>
        </p:blipFill>
        <p:spPr bwMode="auto">
          <a:xfrm>
            <a:off x="1012042" y="5355014"/>
            <a:ext cx="360000" cy="36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10" name="矩形 309"/>
          <p:cNvSpPr/>
          <p:nvPr/>
        </p:nvSpPr>
        <p:spPr>
          <a:xfrm>
            <a:off x="700133" y="5150728"/>
            <a:ext cx="729687" cy="307777"/>
          </a:xfrm>
          <a:prstGeom prst="rect">
            <a:avLst/>
          </a:prstGeom>
        </p:spPr>
        <p:txBody>
          <a:bodyPr wrap="none">
            <a:spAutoFit/>
          </a:bodyPr>
          <a:lstStyle/>
          <a:p>
            <a:pPr algn="ctr" defTabSz="617457"/>
            <a:r>
              <a:rPr lang="en-US" altLang="zh-CN" sz="1400" dirty="0" smtClean="0">
                <a:solidFill>
                  <a:srgbClr val="000000"/>
                </a:solidFill>
                <a:latin typeface="Times" pitchFamily="18" charset="0"/>
                <a:cs typeface="Times" pitchFamily="18" charset="0"/>
              </a:rPr>
              <a:t>Atlas</a:t>
            </a:r>
            <a:r>
              <a:rPr lang="zh-CN" altLang="en-US" sz="1400" dirty="0" smtClean="0">
                <a:solidFill>
                  <a:srgbClr val="000000"/>
                </a:solidFill>
                <a:latin typeface="Times" pitchFamily="18" charset="0"/>
                <a:cs typeface="Times" pitchFamily="18" charset="0"/>
              </a:rPr>
              <a:t> </a:t>
            </a:r>
            <a:r>
              <a:rPr lang="en-GB" altLang="zh-CN" sz="1400" i="1" dirty="0" smtClean="0">
                <a:solidFill>
                  <a:srgbClr val="000000"/>
                </a:solidFill>
                <a:latin typeface="Times" pitchFamily="18" charset="0"/>
                <a:cs typeface="Times" pitchFamily="18" charset="0"/>
              </a:rPr>
              <a:t>N</a:t>
            </a:r>
            <a:endParaRPr lang="en-GB" altLang="zh-CN" sz="1000" i="1" dirty="0" smtClean="0">
              <a:solidFill>
                <a:srgbClr val="000000"/>
              </a:solidFill>
              <a:latin typeface="Times" pitchFamily="18" charset="0"/>
              <a:cs typeface="Times" pitchFamily="18" charset="0"/>
            </a:endParaRPr>
          </a:p>
        </p:txBody>
      </p:sp>
      <p:grpSp>
        <p:nvGrpSpPr>
          <p:cNvPr id="311" name="组合 310"/>
          <p:cNvGrpSpPr/>
          <p:nvPr/>
        </p:nvGrpSpPr>
        <p:grpSpPr>
          <a:xfrm>
            <a:off x="2400741" y="5486400"/>
            <a:ext cx="1141700" cy="683410"/>
            <a:chOff x="1488786" y="1083045"/>
            <a:chExt cx="1141700" cy="683410"/>
          </a:xfrm>
        </p:grpSpPr>
        <p:sp>
          <p:nvSpPr>
            <p:cNvPr id="353" name="平行四边形 352"/>
            <p:cNvSpPr/>
            <p:nvPr/>
          </p:nvSpPr>
          <p:spPr>
            <a:xfrm>
              <a:off x="1488786" y="1089661"/>
              <a:ext cx="1141700" cy="676794"/>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4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400" dirty="0" smtClean="0">
                  <a:solidFill>
                    <a:srgbClr val="000000"/>
                  </a:solidFill>
                  <a:latin typeface="Times" pitchFamily="18" charset="0"/>
                  <a:cs typeface="Times" pitchFamily="18" charset="0"/>
                </a:rPr>
                <a:t>Target image</a:t>
              </a:r>
              <a:endParaRPr lang="en-GB" altLang="zh-CN" sz="1400" dirty="0">
                <a:solidFill>
                  <a:srgbClr val="000000"/>
                </a:solidFill>
                <a:latin typeface="Times" pitchFamily="18" charset="0"/>
                <a:cs typeface="Times" pitchFamily="18" charset="0"/>
              </a:endParaRPr>
            </a:p>
          </p:txBody>
        </p:sp>
        <p:pic>
          <p:nvPicPr>
            <p:cNvPr id="354" name="Picture 6"/>
            <p:cNvPicPr>
              <a:picLocks noChangeAspect="1" noChangeArrowheads="1"/>
            </p:cNvPicPr>
            <p:nvPr/>
          </p:nvPicPr>
          <p:blipFill>
            <a:blip r:embed="rId5" cstate="print"/>
            <a:srcRect/>
            <a:stretch>
              <a:fillRect/>
            </a:stretch>
          </p:blipFill>
          <p:spPr bwMode="auto">
            <a:xfrm>
              <a:off x="1814724" y="1083045"/>
              <a:ext cx="503260" cy="468947"/>
            </a:xfrm>
            <a:prstGeom prst="ellipse">
              <a:avLst/>
            </a:prstGeom>
            <a:ln>
              <a:noFill/>
            </a:ln>
            <a:effectLst>
              <a:softEdge rad="31750"/>
            </a:effectLst>
          </p:spPr>
        </p:pic>
      </p:grpSp>
      <p:sp>
        <p:nvSpPr>
          <p:cNvPr id="321" name="矩形 320"/>
          <p:cNvSpPr/>
          <p:nvPr/>
        </p:nvSpPr>
        <p:spPr>
          <a:xfrm>
            <a:off x="1508969" y="3706851"/>
            <a:ext cx="2244154" cy="276999"/>
          </a:xfrm>
          <a:prstGeom prst="rect">
            <a:avLst/>
          </a:prstGeom>
        </p:spPr>
        <p:txBody>
          <a:bodyPr wrap="square">
            <a:spAutoFit/>
          </a:bodyPr>
          <a:lstStyle/>
          <a:p>
            <a:r>
              <a:rPr lang="en-US" altLang="zh-CN" sz="1200" dirty="0" smtClean="0">
                <a:latin typeface="Times" panose="02020603050405020304" pitchFamily="18" charset="0"/>
                <a:cs typeface="Times" panose="02020603050405020304" pitchFamily="18" charset="0"/>
              </a:rPr>
              <a:t>Registration and propagation</a:t>
            </a:r>
            <a:endParaRPr lang="zh-CN" altLang="en-US" sz="1200" dirty="0">
              <a:latin typeface="Times" panose="02020603050405020304" pitchFamily="18" charset="0"/>
              <a:cs typeface="Times" panose="02020603050405020304" pitchFamily="18" charset="0"/>
            </a:endParaRPr>
          </a:p>
        </p:txBody>
      </p:sp>
      <p:grpSp>
        <p:nvGrpSpPr>
          <p:cNvPr id="322" name="组合 321"/>
          <p:cNvGrpSpPr/>
          <p:nvPr/>
        </p:nvGrpSpPr>
        <p:grpSpPr>
          <a:xfrm>
            <a:off x="595994" y="3959906"/>
            <a:ext cx="936000" cy="640136"/>
            <a:chOff x="123433" y="935024"/>
            <a:chExt cx="936000" cy="640136"/>
          </a:xfrm>
        </p:grpSpPr>
        <p:sp>
          <p:nvSpPr>
            <p:cNvPr id="349" name="平行四边形 348"/>
            <p:cNvSpPr/>
            <p:nvPr/>
          </p:nvSpPr>
          <p:spPr>
            <a:xfrm>
              <a:off x="123433" y="988420"/>
              <a:ext cx="936000" cy="586740"/>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400" dirty="0">
                <a:solidFill>
                  <a:srgbClr val="000000"/>
                </a:solidFill>
                <a:latin typeface="Times" pitchFamily="18" charset="0"/>
                <a:cs typeface="Times" pitchFamily="18" charset="0"/>
              </a:endParaRPr>
            </a:p>
          </p:txBody>
        </p:sp>
        <p:pic>
          <p:nvPicPr>
            <p:cNvPr id="350" name="Picture 4"/>
            <p:cNvPicPr>
              <a:picLocks noChangeAspect="1" noChangeArrowheads="1"/>
            </p:cNvPicPr>
            <p:nvPr/>
          </p:nvPicPr>
          <p:blipFill>
            <a:blip r:embed="rId3" cstate="print"/>
            <a:srcRect/>
            <a:stretch>
              <a:fillRect/>
            </a:stretch>
          </p:blipFill>
          <p:spPr bwMode="auto">
            <a:xfrm>
              <a:off x="186247" y="1131690"/>
              <a:ext cx="381000" cy="3524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51" name="Picture 5"/>
            <p:cNvPicPr>
              <a:picLocks noChangeAspect="1" noChangeArrowheads="1"/>
            </p:cNvPicPr>
            <p:nvPr/>
          </p:nvPicPr>
          <p:blipFill>
            <a:blip r:embed="rId4" cstate="print"/>
            <a:srcRect/>
            <a:stretch>
              <a:fillRect/>
            </a:stretch>
          </p:blipFill>
          <p:spPr bwMode="auto">
            <a:xfrm>
              <a:off x="567247" y="1125340"/>
              <a:ext cx="360000" cy="360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52" name="矩形 351"/>
            <p:cNvSpPr/>
            <p:nvPr/>
          </p:nvSpPr>
          <p:spPr>
            <a:xfrm>
              <a:off x="270565" y="935024"/>
              <a:ext cx="699230" cy="307777"/>
            </a:xfrm>
            <a:prstGeom prst="rect">
              <a:avLst/>
            </a:prstGeom>
          </p:spPr>
          <p:txBody>
            <a:bodyPr wrap="none">
              <a:spAutoFit/>
            </a:bodyPr>
            <a:lstStyle/>
            <a:p>
              <a:pPr algn="ctr" defTabSz="617457"/>
              <a:r>
                <a:rPr lang="en-US" altLang="zh-CN" sz="1400" dirty="0" smtClean="0">
                  <a:solidFill>
                    <a:srgbClr val="000000"/>
                  </a:solidFill>
                  <a:latin typeface="Times" pitchFamily="18" charset="0"/>
                  <a:cs typeface="Times" pitchFamily="18" charset="0"/>
                </a:rPr>
                <a:t>Atlas</a:t>
              </a:r>
              <a:r>
                <a:rPr lang="zh-CN" altLang="en-US" sz="1400" dirty="0" smtClean="0">
                  <a:solidFill>
                    <a:srgbClr val="000000"/>
                  </a:solidFill>
                  <a:latin typeface="Times" pitchFamily="18" charset="0"/>
                  <a:cs typeface="Times" pitchFamily="18" charset="0"/>
                </a:rPr>
                <a:t> </a:t>
              </a:r>
              <a:r>
                <a:rPr lang="en-GB" altLang="zh-CN" sz="1400" dirty="0" smtClean="0">
                  <a:solidFill>
                    <a:srgbClr val="000000"/>
                  </a:solidFill>
                  <a:latin typeface="Times" pitchFamily="18" charset="0"/>
                  <a:cs typeface="Times" pitchFamily="18" charset="0"/>
                </a:rPr>
                <a:t>2</a:t>
              </a:r>
              <a:endParaRPr lang="en-GB" altLang="zh-CN" sz="1000" dirty="0" smtClean="0">
                <a:solidFill>
                  <a:srgbClr val="000000"/>
                </a:solidFill>
                <a:latin typeface="Times" pitchFamily="18" charset="0"/>
                <a:cs typeface="Times" pitchFamily="18" charset="0"/>
              </a:endParaRPr>
            </a:p>
          </p:txBody>
        </p:sp>
      </p:grpSp>
      <p:grpSp>
        <p:nvGrpSpPr>
          <p:cNvPr id="13" name="组合 12"/>
          <p:cNvGrpSpPr/>
          <p:nvPr/>
        </p:nvGrpSpPr>
        <p:grpSpPr>
          <a:xfrm>
            <a:off x="3622725" y="2700315"/>
            <a:ext cx="1381269" cy="3194699"/>
            <a:chOff x="3622725" y="2185630"/>
            <a:chExt cx="1381269" cy="3194699"/>
          </a:xfrm>
        </p:grpSpPr>
        <p:sp>
          <p:nvSpPr>
            <p:cNvPr id="314" name="平行四边形 313"/>
            <p:cNvSpPr/>
            <p:nvPr/>
          </p:nvSpPr>
          <p:spPr>
            <a:xfrm>
              <a:off x="4245309" y="2819762"/>
              <a:ext cx="739140" cy="432048"/>
            </a:xfrm>
            <a:prstGeom prst="parallelogram">
              <a:avLst/>
            </a:prstGeom>
            <a:noFill/>
            <a:ln>
              <a:solidFill>
                <a:srgbClr val="C00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r>
                <a:rPr lang="en-US" altLang="zh-CN" sz="1100" dirty="0" err="1" smtClean="0">
                  <a:solidFill>
                    <a:srgbClr val="000000"/>
                  </a:solidFill>
                  <a:latin typeface="Times" pitchFamily="18" charset="0"/>
                  <a:cs typeface="Times" pitchFamily="18" charset="0"/>
                </a:rPr>
                <a:t>Seg</a:t>
              </a:r>
              <a:r>
                <a:rPr lang="en-US" altLang="zh-CN" sz="1100" dirty="0" smtClean="0">
                  <a:solidFill>
                    <a:srgbClr val="000000"/>
                  </a:solidFill>
                  <a:latin typeface="Times" pitchFamily="18" charset="0"/>
                  <a:cs typeface="Times" pitchFamily="18" charset="0"/>
                </a:rPr>
                <a:t> </a:t>
              </a:r>
              <a:r>
                <a:rPr lang="en-GB" altLang="zh-CN" sz="1100" dirty="0" smtClean="0">
                  <a:solidFill>
                    <a:srgbClr val="000000"/>
                  </a:solidFill>
                  <a:latin typeface="Times" pitchFamily="18" charset="0"/>
                  <a:cs typeface="Times" pitchFamily="18" charset="0"/>
                </a:rPr>
                <a:t>2</a:t>
              </a:r>
              <a:endParaRPr lang="en-GB" altLang="zh-CN" sz="1100" dirty="0">
                <a:solidFill>
                  <a:srgbClr val="000000"/>
                </a:solidFill>
                <a:latin typeface="Times" pitchFamily="18" charset="0"/>
                <a:cs typeface="Times" pitchFamily="18" charset="0"/>
              </a:endParaRPr>
            </a:p>
          </p:txBody>
        </p:sp>
        <p:sp>
          <p:nvSpPr>
            <p:cNvPr id="315" name="平行四边形 314"/>
            <p:cNvSpPr/>
            <p:nvPr/>
          </p:nvSpPr>
          <p:spPr>
            <a:xfrm>
              <a:off x="4245309" y="3845277"/>
              <a:ext cx="739140" cy="432048"/>
            </a:xfrm>
            <a:prstGeom prst="parallelogram">
              <a:avLst/>
            </a:prstGeom>
            <a:noFill/>
            <a:ln>
              <a:solidFill>
                <a:srgbClr val="C00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r>
                <a:rPr lang="en-US" altLang="zh-CN" sz="1100" dirty="0" err="1" smtClean="0">
                  <a:solidFill>
                    <a:srgbClr val="000000"/>
                  </a:solidFill>
                  <a:latin typeface="Times" pitchFamily="18" charset="0"/>
                  <a:cs typeface="Times" pitchFamily="18" charset="0"/>
                </a:rPr>
                <a:t>Seg</a:t>
              </a:r>
              <a:r>
                <a:rPr lang="en-US" altLang="zh-CN" sz="1100" dirty="0" smtClean="0">
                  <a:solidFill>
                    <a:srgbClr val="000000"/>
                  </a:solidFill>
                  <a:latin typeface="Times" pitchFamily="18" charset="0"/>
                  <a:cs typeface="Times" pitchFamily="18" charset="0"/>
                </a:rPr>
                <a:t> </a:t>
              </a:r>
              <a:r>
                <a:rPr lang="en-US" altLang="zh-CN" sz="1000" i="1" dirty="0" smtClean="0">
                  <a:solidFill>
                    <a:prstClr val="black"/>
                  </a:solidFill>
                  <a:latin typeface="Brush Script MT" panose="03060802040406070304" pitchFamily="66" charset="0"/>
                </a:rPr>
                <a:t>M</a:t>
              </a:r>
              <a:endParaRPr lang="en-GB" altLang="zh-CN" sz="1100" i="1" dirty="0" smtClean="0">
                <a:solidFill>
                  <a:srgbClr val="000000"/>
                </a:solidFill>
                <a:latin typeface="Times" pitchFamily="18" charset="0"/>
                <a:cs typeface="Times" pitchFamily="18" charset="0"/>
              </a:endParaRPr>
            </a:p>
          </p:txBody>
        </p:sp>
        <p:sp>
          <p:nvSpPr>
            <p:cNvPr id="316" name="平行四边形 315"/>
            <p:cNvSpPr/>
            <p:nvPr/>
          </p:nvSpPr>
          <p:spPr>
            <a:xfrm>
              <a:off x="4245309" y="4890503"/>
              <a:ext cx="739140" cy="432048"/>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r>
                <a:rPr lang="en-US" altLang="zh-CN" sz="1100" dirty="0" err="1" smtClean="0">
                  <a:solidFill>
                    <a:srgbClr val="000000"/>
                  </a:solidFill>
                  <a:latin typeface="Times" pitchFamily="18" charset="0"/>
                  <a:cs typeface="Times" pitchFamily="18" charset="0"/>
                </a:rPr>
                <a:t>Seg</a:t>
              </a:r>
              <a:r>
                <a:rPr lang="en-US" altLang="zh-CN" sz="1100" dirty="0" smtClean="0">
                  <a:solidFill>
                    <a:srgbClr val="000000"/>
                  </a:solidFill>
                  <a:latin typeface="Times" pitchFamily="18" charset="0"/>
                  <a:cs typeface="Times" pitchFamily="18" charset="0"/>
                </a:rPr>
                <a:t> </a:t>
              </a:r>
              <a:r>
                <a:rPr lang="en-GB" altLang="zh-CN" sz="1100" i="1" dirty="0" smtClean="0">
                  <a:solidFill>
                    <a:srgbClr val="000000"/>
                  </a:solidFill>
                  <a:latin typeface="Times" pitchFamily="18" charset="0"/>
                  <a:cs typeface="Times" pitchFamily="18" charset="0"/>
                </a:rPr>
                <a:t>N</a:t>
              </a:r>
            </a:p>
          </p:txBody>
        </p:sp>
        <p:sp>
          <p:nvSpPr>
            <p:cNvPr id="318" name="Line 78"/>
            <p:cNvSpPr>
              <a:spLocks noChangeShapeType="1"/>
            </p:cNvSpPr>
            <p:nvPr/>
          </p:nvSpPr>
          <p:spPr bwMode="auto">
            <a:xfrm flipV="1">
              <a:off x="3622725" y="3789021"/>
              <a:ext cx="589091" cy="1910"/>
            </a:xfrm>
            <a:prstGeom prst="line">
              <a:avLst/>
            </a:prstGeom>
            <a:ln>
              <a:tailEnd type="arrow"/>
            </a:ln>
          </p:spPr>
          <p:style>
            <a:lnRef idx="2">
              <a:schemeClr val="accent2"/>
            </a:lnRef>
            <a:fillRef idx="0">
              <a:schemeClr val="accent2"/>
            </a:fillRef>
            <a:effectRef idx="1">
              <a:schemeClr val="accent2"/>
            </a:effectRef>
            <a:fontRef idx="minor">
              <a:schemeClr val="tx1"/>
            </a:fontRef>
          </p:style>
          <p:txBody>
            <a:bodyPr/>
            <a:lstStyle/>
            <a:p>
              <a:endParaRPr lang="zh-CN" altLang="en-US" sz="1800">
                <a:latin typeface="Times" pitchFamily="18" charset="0"/>
                <a:cs typeface="Times" pitchFamily="18" charset="0"/>
              </a:endParaRPr>
            </a:p>
          </p:txBody>
        </p:sp>
        <p:grpSp>
          <p:nvGrpSpPr>
            <p:cNvPr id="323" name="组合 322"/>
            <p:cNvGrpSpPr/>
            <p:nvPr/>
          </p:nvGrpSpPr>
          <p:grpSpPr>
            <a:xfrm>
              <a:off x="4245309" y="2185630"/>
              <a:ext cx="739140" cy="540000"/>
              <a:chOff x="3185160" y="94001"/>
              <a:chExt cx="739140" cy="540000"/>
            </a:xfrm>
          </p:grpSpPr>
          <p:sp>
            <p:nvSpPr>
              <p:cNvPr id="347" name="平行四边形 346"/>
              <p:cNvSpPr/>
              <p:nvPr/>
            </p:nvSpPr>
            <p:spPr>
              <a:xfrm>
                <a:off x="3185160" y="141840"/>
                <a:ext cx="739140" cy="432048"/>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r>
                  <a:rPr lang="en-US" altLang="zh-CN" sz="1100" dirty="0" err="1" smtClean="0">
                    <a:solidFill>
                      <a:srgbClr val="000000"/>
                    </a:solidFill>
                    <a:latin typeface="Times" pitchFamily="18" charset="0"/>
                    <a:cs typeface="Times" pitchFamily="18" charset="0"/>
                  </a:rPr>
                  <a:t>Seg</a:t>
                </a:r>
                <a:r>
                  <a:rPr lang="en-US" altLang="zh-CN" sz="1100" dirty="0" smtClean="0">
                    <a:solidFill>
                      <a:srgbClr val="000000"/>
                    </a:solidFill>
                    <a:latin typeface="Times" pitchFamily="18" charset="0"/>
                    <a:cs typeface="Times" pitchFamily="18" charset="0"/>
                  </a:rPr>
                  <a:t> </a:t>
                </a:r>
                <a:r>
                  <a:rPr lang="en-GB" altLang="zh-CN" sz="1100" dirty="0" smtClean="0">
                    <a:solidFill>
                      <a:srgbClr val="000000"/>
                    </a:solidFill>
                    <a:latin typeface="Times" pitchFamily="18" charset="0"/>
                    <a:cs typeface="Times" pitchFamily="18" charset="0"/>
                  </a:rPr>
                  <a:t>1</a:t>
                </a:r>
                <a:endParaRPr lang="en-GB" altLang="zh-CN" sz="1100" dirty="0">
                  <a:solidFill>
                    <a:srgbClr val="000000"/>
                  </a:solidFill>
                  <a:latin typeface="Times" pitchFamily="18" charset="0"/>
                  <a:cs typeface="Times" pitchFamily="18" charset="0"/>
                </a:endParaRPr>
              </a:p>
            </p:txBody>
          </p:sp>
          <p:pic>
            <p:nvPicPr>
              <p:cNvPr id="348" name="Picture 7"/>
              <p:cNvPicPr>
                <a:picLocks noChangeAspect="1" noChangeArrowheads="1"/>
              </p:cNvPicPr>
              <p:nvPr/>
            </p:nvPicPr>
            <p:blipFill>
              <a:blip r:embed="rId6" cstate="print"/>
              <a:srcRect/>
              <a:stretch>
                <a:fillRect/>
              </a:stretch>
            </p:blipFill>
            <p:spPr bwMode="auto">
              <a:xfrm>
                <a:off x="3265444" y="94001"/>
                <a:ext cx="578571" cy="540000"/>
              </a:xfrm>
              <a:prstGeom prst="ellipse">
                <a:avLst/>
              </a:prstGeom>
              <a:ln>
                <a:noFill/>
              </a:ln>
              <a:effectLst>
                <a:softEdge rad="63500"/>
              </a:effectLst>
            </p:spPr>
          </p:pic>
        </p:grpSp>
        <p:pic>
          <p:nvPicPr>
            <p:cNvPr id="324" name="Picture 7"/>
            <p:cNvPicPr>
              <a:picLocks noChangeAspect="1" noChangeArrowheads="1"/>
            </p:cNvPicPr>
            <p:nvPr/>
          </p:nvPicPr>
          <p:blipFill>
            <a:blip r:embed="rId6" cstate="print"/>
            <a:srcRect/>
            <a:stretch>
              <a:fillRect/>
            </a:stretch>
          </p:blipFill>
          <p:spPr bwMode="auto">
            <a:xfrm>
              <a:off x="4325592" y="2773469"/>
              <a:ext cx="578571" cy="540000"/>
            </a:xfrm>
            <a:prstGeom prst="ellipse">
              <a:avLst/>
            </a:prstGeom>
            <a:ln>
              <a:noFill/>
            </a:ln>
            <a:effectLst>
              <a:softEdge rad="63500"/>
            </a:effectLst>
          </p:spPr>
        </p:pic>
        <p:pic>
          <p:nvPicPr>
            <p:cNvPr id="325" name="Picture 7"/>
            <p:cNvPicPr>
              <a:picLocks noChangeAspect="1" noChangeArrowheads="1"/>
            </p:cNvPicPr>
            <p:nvPr/>
          </p:nvPicPr>
          <p:blipFill>
            <a:blip r:embed="rId6" cstate="print"/>
            <a:srcRect/>
            <a:stretch>
              <a:fillRect/>
            </a:stretch>
          </p:blipFill>
          <p:spPr bwMode="auto">
            <a:xfrm>
              <a:off x="4348158" y="3815357"/>
              <a:ext cx="578571" cy="540000"/>
            </a:xfrm>
            <a:prstGeom prst="ellipse">
              <a:avLst/>
            </a:prstGeom>
            <a:ln>
              <a:noFill/>
            </a:ln>
            <a:effectLst>
              <a:softEdge rad="63500"/>
            </a:effectLst>
          </p:spPr>
        </p:pic>
        <p:pic>
          <p:nvPicPr>
            <p:cNvPr id="326" name="Picture 7"/>
            <p:cNvPicPr>
              <a:picLocks noChangeAspect="1" noChangeArrowheads="1"/>
            </p:cNvPicPr>
            <p:nvPr/>
          </p:nvPicPr>
          <p:blipFill>
            <a:blip r:embed="rId6" cstate="print"/>
            <a:srcRect/>
            <a:stretch>
              <a:fillRect/>
            </a:stretch>
          </p:blipFill>
          <p:spPr bwMode="auto">
            <a:xfrm>
              <a:off x="4325592" y="4840329"/>
              <a:ext cx="578571" cy="540000"/>
            </a:xfrm>
            <a:prstGeom prst="ellipse">
              <a:avLst/>
            </a:prstGeom>
            <a:ln>
              <a:noFill/>
            </a:ln>
            <a:effectLst>
              <a:softEdge rad="63500"/>
            </a:effectLst>
          </p:spPr>
        </p:pic>
        <p:sp>
          <p:nvSpPr>
            <p:cNvPr id="327" name="Text Box 76"/>
            <p:cNvSpPr txBox="1">
              <a:spLocks noChangeArrowheads="1"/>
            </p:cNvSpPr>
            <p:nvPr/>
          </p:nvSpPr>
          <p:spPr bwMode="auto">
            <a:xfrm>
              <a:off x="4563692" y="4267200"/>
              <a:ext cx="246221" cy="647029"/>
            </a:xfrm>
            <a:prstGeom prst="rect">
              <a:avLst/>
            </a:prstGeom>
            <a:noFill/>
            <a:ln w="9525">
              <a:noFill/>
              <a:miter lim="800000"/>
              <a:headEnd/>
              <a:tailEnd/>
            </a:ln>
          </p:spPr>
          <p:txBody>
            <a:bodyPr vert="eaVert" lIns="0" tIns="0" rIns="0" bIns="0">
              <a:spAutoFit/>
            </a:bodyPr>
            <a:lstStyle/>
            <a:p>
              <a:pPr defTabSz="617457">
                <a:spcBef>
                  <a:spcPct val="50000"/>
                </a:spcBef>
              </a:pPr>
              <a:r>
                <a:rPr lang="en-GB" altLang="zh-CN" sz="1600" b="1" dirty="0" smtClean="0">
                  <a:solidFill>
                    <a:srgbClr val="000000"/>
                  </a:solidFill>
                  <a:latin typeface="Times" pitchFamily="18" charset="0"/>
                  <a:cs typeface="Times" pitchFamily="18" charset="0"/>
                </a:rPr>
                <a:t> .  </a:t>
              </a:r>
              <a:r>
                <a:rPr lang="en-GB" altLang="zh-CN" sz="1600" b="1" dirty="0">
                  <a:solidFill>
                    <a:srgbClr val="000000"/>
                  </a:solidFill>
                  <a:latin typeface="Times" pitchFamily="18" charset="0"/>
                  <a:cs typeface="Times" pitchFamily="18" charset="0"/>
                </a:rPr>
                <a:t>.  .</a:t>
              </a:r>
            </a:p>
          </p:txBody>
        </p:sp>
        <p:grpSp>
          <p:nvGrpSpPr>
            <p:cNvPr id="328" name="组合 327"/>
            <p:cNvGrpSpPr/>
            <p:nvPr/>
          </p:nvGrpSpPr>
          <p:grpSpPr>
            <a:xfrm>
              <a:off x="4264854" y="3282827"/>
              <a:ext cx="739140" cy="540000"/>
              <a:chOff x="3185160" y="94001"/>
              <a:chExt cx="739140" cy="540000"/>
            </a:xfrm>
          </p:grpSpPr>
          <p:sp>
            <p:nvSpPr>
              <p:cNvPr id="345" name="平行四边形 344"/>
              <p:cNvSpPr/>
              <p:nvPr/>
            </p:nvSpPr>
            <p:spPr>
              <a:xfrm>
                <a:off x="3185160" y="141840"/>
                <a:ext cx="739140" cy="432048"/>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r>
                  <a:rPr lang="en-US" altLang="zh-CN" sz="1100" dirty="0" err="1" smtClean="0">
                    <a:solidFill>
                      <a:srgbClr val="000000"/>
                    </a:solidFill>
                    <a:latin typeface="Times" pitchFamily="18" charset="0"/>
                    <a:cs typeface="Times" pitchFamily="18" charset="0"/>
                  </a:rPr>
                  <a:t>Seg</a:t>
                </a:r>
                <a:r>
                  <a:rPr lang="en-US" altLang="zh-CN" sz="1100" dirty="0" smtClean="0">
                    <a:solidFill>
                      <a:srgbClr val="000000"/>
                    </a:solidFill>
                    <a:latin typeface="Times" pitchFamily="18" charset="0"/>
                    <a:cs typeface="Times" pitchFamily="18" charset="0"/>
                  </a:rPr>
                  <a:t> </a:t>
                </a:r>
                <a:r>
                  <a:rPr lang="en-GB" altLang="zh-CN" sz="1100" dirty="0" smtClean="0">
                    <a:solidFill>
                      <a:srgbClr val="000000"/>
                    </a:solidFill>
                    <a:latin typeface="Times" pitchFamily="18" charset="0"/>
                    <a:cs typeface="Times" pitchFamily="18" charset="0"/>
                  </a:rPr>
                  <a:t>1</a:t>
                </a:r>
                <a:endParaRPr lang="en-GB" altLang="zh-CN" sz="1100" dirty="0">
                  <a:solidFill>
                    <a:srgbClr val="000000"/>
                  </a:solidFill>
                  <a:latin typeface="Times" pitchFamily="18" charset="0"/>
                  <a:cs typeface="Times" pitchFamily="18" charset="0"/>
                </a:endParaRPr>
              </a:p>
            </p:txBody>
          </p:sp>
          <p:pic>
            <p:nvPicPr>
              <p:cNvPr id="346" name="Picture 7"/>
              <p:cNvPicPr>
                <a:picLocks noChangeAspect="1" noChangeArrowheads="1"/>
              </p:cNvPicPr>
              <p:nvPr/>
            </p:nvPicPr>
            <p:blipFill>
              <a:blip r:embed="rId6" cstate="print"/>
              <a:srcRect/>
              <a:stretch>
                <a:fillRect/>
              </a:stretch>
            </p:blipFill>
            <p:spPr bwMode="auto">
              <a:xfrm>
                <a:off x="3265444" y="94001"/>
                <a:ext cx="578571" cy="540000"/>
              </a:xfrm>
              <a:prstGeom prst="ellipse">
                <a:avLst/>
              </a:prstGeom>
              <a:ln>
                <a:noFill/>
              </a:ln>
              <a:effectLst>
                <a:softEdge rad="63500"/>
              </a:effectLst>
            </p:spPr>
          </p:pic>
        </p:grpSp>
      </p:grpSp>
      <p:grpSp>
        <p:nvGrpSpPr>
          <p:cNvPr id="16" name="组合 15"/>
          <p:cNvGrpSpPr/>
          <p:nvPr/>
        </p:nvGrpSpPr>
        <p:grpSpPr>
          <a:xfrm>
            <a:off x="5113878" y="3296427"/>
            <a:ext cx="2057811" cy="1682645"/>
            <a:chOff x="5113878" y="2781742"/>
            <a:chExt cx="2057811" cy="1682645"/>
          </a:xfrm>
        </p:grpSpPr>
        <p:sp>
          <p:nvSpPr>
            <p:cNvPr id="299" name="Line 79"/>
            <p:cNvSpPr>
              <a:spLocks noChangeShapeType="1"/>
            </p:cNvSpPr>
            <p:nvPr/>
          </p:nvSpPr>
          <p:spPr bwMode="auto">
            <a:xfrm flipV="1">
              <a:off x="5220491" y="3064240"/>
              <a:ext cx="1095219" cy="0"/>
            </a:xfrm>
            <a:prstGeom prst="line">
              <a:avLst/>
            </a:prstGeom>
            <a:ln>
              <a:tailEnd type="arrow"/>
            </a:ln>
          </p:spPr>
          <p:style>
            <a:lnRef idx="2">
              <a:schemeClr val="accent2"/>
            </a:lnRef>
            <a:fillRef idx="0">
              <a:schemeClr val="accent2"/>
            </a:fillRef>
            <a:effectRef idx="1">
              <a:schemeClr val="accent2"/>
            </a:effectRef>
            <a:fontRef idx="minor">
              <a:schemeClr val="tx1"/>
            </a:fontRef>
          </p:style>
          <p:txBody>
            <a:bodyPr/>
            <a:lstStyle/>
            <a:p>
              <a:endParaRPr lang="zh-CN" altLang="en-US" sz="1800" dirty="0">
                <a:latin typeface="Times" pitchFamily="18" charset="0"/>
                <a:cs typeface="Times" pitchFamily="18" charset="0"/>
              </a:endParaRPr>
            </a:p>
          </p:txBody>
        </p:sp>
        <p:sp>
          <p:nvSpPr>
            <p:cNvPr id="312" name="平行四边形 311"/>
            <p:cNvSpPr/>
            <p:nvPr/>
          </p:nvSpPr>
          <p:spPr>
            <a:xfrm>
              <a:off x="6214478" y="3822719"/>
              <a:ext cx="937259" cy="641668"/>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dirty="0" smtClean="0">
                <a:solidFill>
                  <a:srgbClr val="000000"/>
                </a:solidFill>
                <a:latin typeface="Times" pitchFamily="18" charset="0"/>
                <a:cs typeface="Times" pitchFamily="18" charset="0"/>
              </a:endParaRPr>
            </a:p>
            <a:p>
              <a:pPr algn="ctr" defTabSz="617457"/>
              <a:r>
                <a:rPr lang="en-US" altLang="zh-CN" sz="1400" dirty="0" smtClean="0">
                  <a:solidFill>
                    <a:srgbClr val="000000"/>
                  </a:solidFill>
                  <a:latin typeface="Times" pitchFamily="18" charset="0"/>
                  <a:cs typeface="Times" pitchFamily="18" charset="0"/>
                </a:rPr>
                <a:t>result</a:t>
              </a:r>
              <a:endParaRPr lang="en-GB" altLang="zh-CN" sz="1600" dirty="0" smtClean="0">
                <a:solidFill>
                  <a:srgbClr val="000000"/>
                </a:solidFill>
                <a:latin typeface="Times" pitchFamily="18" charset="0"/>
                <a:cs typeface="Times" pitchFamily="18" charset="0"/>
              </a:endParaRPr>
            </a:p>
          </p:txBody>
        </p:sp>
        <p:pic>
          <p:nvPicPr>
            <p:cNvPr id="313" name="Picture 7"/>
            <p:cNvPicPr>
              <a:picLocks noChangeAspect="1" noChangeArrowheads="1"/>
            </p:cNvPicPr>
            <p:nvPr/>
          </p:nvPicPr>
          <p:blipFill>
            <a:blip r:embed="rId6" cstate="print"/>
            <a:srcRect/>
            <a:stretch>
              <a:fillRect/>
            </a:stretch>
          </p:blipFill>
          <p:spPr bwMode="auto">
            <a:xfrm>
              <a:off x="6419265" y="3803986"/>
              <a:ext cx="578571" cy="540000"/>
            </a:xfrm>
            <a:prstGeom prst="ellipse">
              <a:avLst/>
            </a:prstGeom>
            <a:ln>
              <a:noFill/>
            </a:ln>
            <a:effectLst>
              <a:softEdge rad="25400"/>
            </a:effectLst>
          </p:spPr>
        </p:pic>
        <p:sp>
          <p:nvSpPr>
            <p:cNvPr id="317" name="矩形 316"/>
            <p:cNvSpPr/>
            <p:nvPr/>
          </p:nvSpPr>
          <p:spPr>
            <a:xfrm>
              <a:off x="6324600" y="2847070"/>
              <a:ext cx="847089" cy="434340"/>
            </a:xfrm>
            <a:prstGeom prst="rect">
              <a:avLst/>
            </a:prstGeom>
            <a:solidFill>
              <a:schemeClr val="accent1">
                <a:lumMod val="40000"/>
                <a:lumOff val="60000"/>
              </a:schemeClr>
            </a:solidFill>
            <a:ln w="12700">
              <a:solidFill>
                <a:srgbClr val="008000"/>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altLang="zh-CN" sz="1400" dirty="0" smtClean="0">
                  <a:solidFill>
                    <a:schemeClr val="tx1"/>
                  </a:solidFill>
                  <a:latin typeface="Times" pitchFamily="18" charset="0"/>
                  <a:cs typeface="Times" pitchFamily="18" charset="0"/>
                </a:rPr>
                <a:t>Label Fusion</a:t>
              </a:r>
              <a:endParaRPr lang="zh-CN" altLang="en-US" sz="1400" dirty="0">
                <a:solidFill>
                  <a:schemeClr val="tx1"/>
                </a:solidFill>
                <a:latin typeface="Times" pitchFamily="18" charset="0"/>
                <a:cs typeface="Times" pitchFamily="18" charset="0"/>
              </a:endParaRPr>
            </a:p>
          </p:txBody>
        </p:sp>
        <p:sp>
          <p:nvSpPr>
            <p:cNvPr id="319" name="Line 79"/>
            <p:cNvSpPr>
              <a:spLocks noChangeShapeType="1"/>
            </p:cNvSpPr>
            <p:nvPr/>
          </p:nvSpPr>
          <p:spPr bwMode="auto">
            <a:xfrm>
              <a:off x="6685965" y="3313469"/>
              <a:ext cx="0" cy="477462"/>
            </a:xfrm>
            <a:prstGeom prst="line">
              <a:avLst/>
            </a:prstGeom>
            <a:ln>
              <a:tailEnd type="arrow"/>
            </a:ln>
          </p:spPr>
          <p:style>
            <a:lnRef idx="2">
              <a:schemeClr val="accent2"/>
            </a:lnRef>
            <a:fillRef idx="0">
              <a:schemeClr val="accent2"/>
            </a:fillRef>
            <a:effectRef idx="1">
              <a:schemeClr val="accent2"/>
            </a:effectRef>
            <a:fontRef idx="minor">
              <a:schemeClr val="tx1"/>
            </a:fontRef>
          </p:style>
          <p:txBody>
            <a:bodyPr/>
            <a:lstStyle/>
            <a:p>
              <a:endParaRPr lang="zh-CN" altLang="en-US" sz="1800" dirty="0">
                <a:latin typeface="Times" pitchFamily="18" charset="0"/>
                <a:cs typeface="Times" pitchFamily="18" charset="0"/>
              </a:endParaRPr>
            </a:p>
          </p:txBody>
        </p:sp>
        <p:sp>
          <p:nvSpPr>
            <p:cNvPr id="329" name="矩形 328"/>
            <p:cNvSpPr/>
            <p:nvPr/>
          </p:nvSpPr>
          <p:spPr>
            <a:xfrm>
              <a:off x="5113878" y="2781742"/>
              <a:ext cx="1222956" cy="307777"/>
            </a:xfrm>
            <a:prstGeom prst="rect">
              <a:avLst/>
            </a:prstGeom>
          </p:spPr>
          <p:txBody>
            <a:bodyPr wrap="square">
              <a:spAutoFit/>
            </a:bodyPr>
            <a:lstStyle/>
            <a:p>
              <a:r>
                <a:rPr lang="en-US" altLang="zh-CN" sz="1400" dirty="0" smtClean="0">
                  <a:solidFill>
                    <a:srgbClr val="008000"/>
                  </a:solidFill>
                  <a:latin typeface="Times" panose="02020603050405020304" pitchFamily="18" charset="0"/>
                  <a:cs typeface="Times" panose="02020603050405020304" pitchFamily="18" charset="0"/>
                </a:rPr>
                <a:t>good ones</a:t>
              </a:r>
              <a:endParaRPr lang="zh-CN" altLang="en-US" sz="1400" dirty="0">
                <a:solidFill>
                  <a:srgbClr val="008000"/>
                </a:solidFill>
                <a:latin typeface="Times" panose="02020603050405020304" pitchFamily="18" charset="0"/>
                <a:cs typeface="Times" panose="02020603050405020304" pitchFamily="18" charset="0"/>
              </a:endParaRPr>
            </a:p>
          </p:txBody>
        </p:sp>
      </p:grpSp>
      <p:grpSp>
        <p:nvGrpSpPr>
          <p:cNvPr id="15" name="组合 14"/>
          <p:cNvGrpSpPr/>
          <p:nvPr/>
        </p:nvGrpSpPr>
        <p:grpSpPr>
          <a:xfrm>
            <a:off x="4913853" y="2731727"/>
            <a:ext cx="235197" cy="2862266"/>
            <a:chOff x="4913853" y="2217042"/>
            <a:chExt cx="235197" cy="2862266"/>
          </a:xfrm>
        </p:grpSpPr>
        <p:grpSp>
          <p:nvGrpSpPr>
            <p:cNvPr id="330" name="组合 329"/>
            <p:cNvGrpSpPr/>
            <p:nvPr/>
          </p:nvGrpSpPr>
          <p:grpSpPr>
            <a:xfrm>
              <a:off x="4949025" y="2217042"/>
              <a:ext cx="200025" cy="158904"/>
              <a:chOff x="1924050" y="119063"/>
              <a:chExt cx="200025" cy="158904"/>
            </a:xfrm>
          </p:grpSpPr>
          <p:cxnSp>
            <p:nvCxnSpPr>
              <p:cNvPr id="343" name="直接连接符 342"/>
              <p:cNvCxnSpPr/>
              <p:nvPr/>
            </p:nvCxnSpPr>
            <p:spPr>
              <a:xfrm>
                <a:off x="1924050" y="161925"/>
                <a:ext cx="56197" cy="116042"/>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344" name="直接连接符 343"/>
              <p:cNvCxnSpPr/>
              <p:nvPr/>
            </p:nvCxnSpPr>
            <p:spPr>
              <a:xfrm flipV="1">
                <a:off x="1978819" y="119063"/>
                <a:ext cx="145256" cy="157162"/>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grpSp>
        <p:grpSp>
          <p:nvGrpSpPr>
            <p:cNvPr id="331" name="组合 330"/>
            <p:cNvGrpSpPr/>
            <p:nvPr/>
          </p:nvGrpSpPr>
          <p:grpSpPr>
            <a:xfrm>
              <a:off x="4945247" y="3357613"/>
              <a:ext cx="200025" cy="158904"/>
              <a:chOff x="1924050" y="119063"/>
              <a:chExt cx="200025" cy="158904"/>
            </a:xfrm>
          </p:grpSpPr>
          <p:cxnSp>
            <p:nvCxnSpPr>
              <p:cNvPr id="341" name="直接连接符 340"/>
              <p:cNvCxnSpPr/>
              <p:nvPr/>
            </p:nvCxnSpPr>
            <p:spPr>
              <a:xfrm>
                <a:off x="1924050" y="161925"/>
                <a:ext cx="56197" cy="116042"/>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342" name="直接连接符 341"/>
              <p:cNvCxnSpPr/>
              <p:nvPr/>
            </p:nvCxnSpPr>
            <p:spPr>
              <a:xfrm flipV="1">
                <a:off x="1978819" y="119063"/>
                <a:ext cx="145256" cy="157162"/>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grpSp>
        <p:grpSp>
          <p:nvGrpSpPr>
            <p:cNvPr id="332" name="组合 331"/>
            <p:cNvGrpSpPr/>
            <p:nvPr/>
          </p:nvGrpSpPr>
          <p:grpSpPr>
            <a:xfrm>
              <a:off x="4913853" y="4920404"/>
              <a:ext cx="200025" cy="158904"/>
              <a:chOff x="1924050" y="119063"/>
              <a:chExt cx="200025" cy="158904"/>
            </a:xfrm>
          </p:grpSpPr>
          <p:cxnSp>
            <p:nvCxnSpPr>
              <p:cNvPr id="339" name="直接连接符 338"/>
              <p:cNvCxnSpPr/>
              <p:nvPr/>
            </p:nvCxnSpPr>
            <p:spPr>
              <a:xfrm>
                <a:off x="1924050" y="161925"/>
                <a:ext cx="56197" cy="116042"/>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340" name="直接连接符 339"/>
              <p:cNvCxnSpPr/>
              <p:nvPr/>
            </p:nvCxnSpPr>
            <p:spPr>
              <a:xfrm flipV="1">
                <a:off x="1978819" y="119063"/>
                <a:ext cx="145256" cy="157162"/>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grpSp>
        <p:grpSp>
          <p:nvGrpSpPr>
            <p:cNvPr id="333" name="组合 332"/>
            <p:cNvGrpSpPr/>
            <p:nvPr/>
          </p:nvGrpSpPr>
          <p:grpSpPr>
            <a:xfrm>
              <a:off x="4964940" y="2746889"/>
              <a:ext cx="106861" cy="147460"/>
              <a:chOff x="1957931" y="119063"/>
              <a:chExt cx="106861" cy="147460"/>
            </a:xfrm>
          </p:grpSpPr>
          <p:cxnSp>
            <p:nvCxnSpPr>
              <p:cNvPr id="337" name="直接连接符 336"/>
              <p:cNvCxnSpPr/>
              <p:nvPr/>
            </p:nvCxnSpPr>
            <p:spPr>
              <a:xfrm>
                <a:off x="1973352" y="126660"/>
                <a:ext cx="91440" cy="13300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flipV="1">
                <a:off x="1957931" y="119063"/>
                <a:ext cx="106755" cy="1474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34" name="组合 333"/>
            <p:cNvGrpSpPr/>
            <p:nvPr/>
          </p:nvGrpSpPr>
          <p:grpSpPr>
            <a:xfrm>
              <a:off x="4983810" y="3772616"/>
              <a:ext cx="106861" cy="147460"/>
              <a:chOff x="1957931" y="119063"/>
              <a:chExt cx="106861" cy="147460"/>
            </a:xfrm>
          </p:grpSpPr>
          <p:cxnSp>
            <p:nvCxnSpPr>
              <p:cNvPr id="335" name="直接连接符 334"/>
              <p:cNvCxnSpPr/>
              <p:nvPr/>
            </p:nvCxnSpPr>
            <p:spPr>
              <a:xfrm>
                <a:off x="1973352" y="126660"/>
                <a:ext cx="91440" cy="13300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6" name="直接连接符 335"/>
              <p:cNvCxnSpPr/>
              <p:nvPr/>
            </p:nvCxnSpPr>
            <p:spPr>
              <a:xfrm flipV="1">
                <a:off x="1957931" y="119063"/>
                <a:ext cx="106755" cy="1474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pic>
        <p:nvPicPr>
          <p:cNvPr id="359" name="Picture 6"/>
          <p:cNvPicPr>
            <a:picLocks noChangeAspect="1" noChangeArrowheads="1"/>
          </p:cNvPicPr>
          <p:nvPr/>
        </p:nvPicPr>
        <p:blipFill>
          <a:blip r:embed="rId5" cstate="print"/>
          <a:srcRect/>
          <a:stretch>
            <a:fillRect/>
          </a:stretch>
        </p:blipFill>
        <p:spPr bwMode="auto">
          <a:xfrm>
            <a:off x="2743905" y="3983850"/>
            <a:ext cx="798536" cy="744091"/>
          </a:xfrm>
          <a:prstGeom prst="ellipse">
            <a:avLst/>
          </a:prstGeom>
          <a:ln>
            <a:noFill/>
          </a:ln>
          <a:effectLst>
            <a:softEdge rad="31750"/>
          </a:effectLst>
        </p:spPr>
      </p:pic>
      <p:sp>
        <p:nvSpPr>
          <p:cNvPr id="360" name="Line 78"/>
          <p:cNvSpPr>
            <a:spLocks noChangeShapeType="1"/>
          </p:cNvSpPr>
          <p:nvPr/>
        </p:nvSpPr>
        <p:spPr bwMode="auto">
          <a:xfrm flipV="1">
            <a:off x="3015280" y="4648199"/>
            <a:ext cx="0" cy="829751"/>
          </a:xfrm>
          <a:prstGeom prst="line">
            <a:avLst/>
          </a:prstGeom>
          <a:ln>
            <a:tailEnd type="arrow"/>
          </a:ln>
        </p:spPr>
        <p:style>
          <a:lnRef idx="2">
            <a:schemeClr val="accent2"/>
          </a:lnRef>
          <a:fillRef idx="0">
            <a:schemeClr val="accent2"/>
          </a:fillRef>
          <a:effectRef idx="1">
            <a:schemeClr val="accent2"/>
          </a:effectRef>
          <a:fontRef idx="minor">
            <a:schemeClr val="tx1"/>
          </a:fontRef>
        </p:style>
        <p:txBody>
          <a:bodyPr/>
          <a:lstStyle/>
          <a:p>
            <a:endParaRPr lang="zh-CN" altLang="en-US" sz="1800">
              <a:latin typeface="Times" pitchFamily="18" charset="0"/>
              <a:cs typeface="Times" pitchFamily="18" charset="0"/>
            </a:endParaRPr>
          </a:p>
        </p:txBody>
      </p:sp>
      <p:sp>
        <p:nvSpPr>
          <p:cNvPr id="361" name="矩形 360"/>
          <p:cNvSpPr/>
          <p:nvPr/>
        </p:nvSpPr>
        <p:spPr>
          <a:xfrm>
            <a:off x="5524881" y="5647570"/>
            <a:ext cx="2173208" cy="307777"/>
          </a:xfrm>
          <a:prstGeom prst="rect">
            <a:avLst/>
          </a:prstGeom>
        </p:spPr>
        <p:txBody>
          <a:bodyPr wrap="square">
            <a:spAutoFit/>
          </a:bodyPr>
          <a:lstStyle/>
          <a:p>
            <a:pPr algn="l"/>
            <a:r>
              <a:rPr lang="en-US" altLang="zh-CN" sz="1400" dirty="0" smtClean="0">
                <a:latin typeface="Times" panose="02020603050405020304" pitchFamily="18" charset="0"/>
                <a:cs typeface="Times" panose="02020603050405020304" pitchFamily="18" charset="0"/>
              </a:rPr>
              <a:t>Atlas ranking and selection </a:t>
            </a:r>
          </a:p>
        </p:txBody>
      </p:sp>
      <p:sp>
        <p:nvSpPr>
          <p:cNvPr id="71" name="矩形 70"/>
          <p:cNvSpPr/>
          <p:nvPr/>
        </p:nvSpPr>
        <p:spPr>
          <a:xfrm>
            <a:off x="448424" y="6428936"/>
            <a:ext cx="7857375" cy="461665"/>
          </a:xfrm>
          <a:prstGeom prst="rect">
            <a:avLst/>
          </a:prstGeom>
        </p:spPr>
        <p:txBody>
          <a:bodyPr wrap="square">
            <a:spAutoFit/>
          </a:bodyPr>
          <a:lstStyle/>
          <a:p>
            <a:pPr algn="l"/>
            <a:r>
              <a:rPr lang="en-US" altLang="zh-CN" sz="1200" dirty="0" smtClean="0">
                <a:latin typeface="Times" panose="02020603050405020304" pitchFamily="18" charset="0"/>
                <a:cs typeface="Times" panose="02020603050405020304" pitchFamily="18" charset="0"/>
              </a:rPr>
              <a:t>[X </a:t>
            </a:r>
            <a:r>
              <a:rPr lang="en-US" altLang="zh-CN" sz="1200" dirty="0" err="1">
                <a:latin typeface="Times" panose="02020603050405020304" pitchFamily="18" charset="0"/>
                <a:cs typeface="Times" panose="02020603050405020304" pitchFamily="18" charset="0"/>
              </a:rPr>
              <a:t>Zhuang</a:t>
            </a:r>
            <a:r>
              <a:rPr lang="en-US" altLang="zh-CN" sz="1200" dirty="0">
                <a:latin typeface="Times" panose="02020603050405020304" pitchFamily="18" charset="0"/>
                <a:cs typeface="Times" panose="02020603050405020304" pitchFamily="18" charset="0"/>
              </a:rPr>
              <a:t>, et al.: </a:t>
            </a:r>
            <a:r>
              <a:rPr lang="en-US" altLang="zh-CN" sz="1200" dirty="0" err="1">
                <a:latin typeface="Times" panose="02020603050405020304" pitchFamily="18" charset="0"/>
                <a:cs typeface="Times" panose="02020603050405020304" pitchFamily="18" charset="0"/>
              </a:rPr>
              <a:t>Multiatlas</a:t>
            </a:r>
            <a:r>
              <a:rPr lang="en-US" altLang="zh-CN" sz="1200" dirty="0">
                <a:latin typeface="Times" panose="02020603050405020304" pitchFamily="18" charset="0"/>
                <a:cs typeface="Times" panose="02020603050405020304" pitchFamily="18" charset="0"/>
              </a:rPr>
              <a:t> whole heart segmentation of CT data using conditional entropy for atlas ranking and selection. Medical Physics 42 (7), 3822-3833, </a:t>
            </a:r>
            <a:r>
              <a:rPr lang="en-US" altLang="zh-CN" sz="1200" dirty="0" smtClean="0">
                <a:latin typeface="Times" panose="02020603050405020304" pitchFamily="18" charset="0"/>
                <a:cs typeface="Times" panose="02020603050405020304" pitchFamily="18" charset="0"/>
              </a:rPr>
              <a:t>2015]</a:t>
            </a:r>
            <a:endParaRPr lang="zh-CN" altLang="en-US" sz="1200" dirty="0">
              <a:latin typeface="Times" panose="02020603050405020304" pitchFamily="18" charset="0"/>
              <a:cs typeface="Times" panose="02020603050405020304" pitchFamily="18" charset="0"/>
            </a:endParaRPr>
          </a:p>
        </p:txBody>
      </p:sp>
      <p:grpSp>
        <p:nvGrpSpPr>
          <p:cNvPr id="8" name="组合 7"/>
          <p:cNvGrpSpPr/>
          <p:nvPr/>
        </p:nvGrpSpPr>
        <p:grpSpPr>
          <a:xfrm>
            <a:off x="752479" y="1579747"/>
            <a:ext cx="8243244" cy="830997"/>
            <a:chOff x="752479" y="1579747"/>
            <a:chExt cx="8243244" cy="830997"/>
          </a:xfrm>
        </p:grpSpPr>
        <p:pic>
          <p:nvPicPr>
            <p:cNvPr id="6" name="图片 5"/>
            <p:cNvPicPr>
              <a:picLocks noChangeAspect="1"/>
            </p:cNvPicPr>
            <p:nvPr/>
          </p:nvPicPr>
          <p:blipFill>
            <a:blip r:embed="rId7"/>
            <a:stretch>
              <a:fillRect/>
            </a:stretch>
          </p:blipFill>
          <p:spPr>
            <a:xfrm>
              <a:off x="752479" y="1616381"/>
              <a:ext cx="3492830" cy="639731"/>
            </a:xfrm>
            <a:prstGeom prst="rect">
              <a:avLst/>
            </a:prstGeom>
          </p:spPr>
        </p:pic>
        <p:sp>
          <p:nvSpPr>
            <p:cNvPr id="7" name="矩形 6"/>
            <p:cNvSpPr/>
            <p:nvPr/>
          </p:nvSpPr>
          <p:spPr>
            <a:xfrm>
              <a:off x="4421377" y="1579747"/>
              <a:ext cx="4574346" cy="830997"/>
            </a:xfrm>
            <a:prstGeom prst="rect">
              <a:avLst/>
            </a:prstGeom>
          </p:spPr>
          <p:txBody>
            <a:bodyPr wrap="square">
              <a:spAutoFit/>
            </a:bodyPr>
            <a:lstStyle/>
            <a:p>
              <a:pPr algn="just"/>
              <a:r>
                <a:rPr lang="en-US" altLang="zh-CN" sz="1600" i="1" dirty="0" smtClean="0">
                  <a:solidFill>
                    <a:schemeClr val="tx1">
                      <a:lumMod val="85000"/>
                      <a:lumOff val="15000"/>
                    </a:schemeClr>
                  </a:solidFill>
                  <a:latin typeface="Times" panose="02020603050405020304" pitchFamily="18" charset="0"/>
                  <a:ea typeface="宋体" pitchFamily="2" charset="-122"/>
                  <a:cs typeface="Times" panose="02020603050405020304" pitchFamily="18" charset="0"/>
                </a:rPr>
                <a:t>H</a:t>
              </a:r>
              <a:r>
                <a:rPr lang="en-US" altLang="zh-CN" sz="1600" dirty="0" smtClean="0">
                  <a:solidFill>
                    <a:schemeClr val="tx1">
                      <a:lumMod val="85000"/>
                      <a:lumOff val="15000"/>
                    </a:schemeClr>
                  </a:solidFill>
                  <a:latin typeface="Times" panose="02020603050405020304" pitchFamily="18" charset="0"/>
                  <a:ea typeface="宋体" pitchFamily="2" charset="-122"/>
                  <a:cs typeface="Times" panose="02020603050405020304" pitchFamily="18" charset="0"/>
                </a:rPr>
                <a:t> </a:t>
              </a:r>
              <a:r>
                <a:rPr lang="en-US" altLang="zh-CN" sz="1600"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denotes entropy, </a:t>
              </a:r>
              <a:r>
                <a:rPr lang="en-US" altLang="zh-CN" sz="1600" i="1"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p(</a:t>
              </a:r>
              <a:r>
                <a:rPr lang="en-US" altLang="zh-CN" sz="1600" i="1" dirty="0" err="1">
                  <a:solidFill>
                    <a:schemeClr val="tx1">
                      <a:lumMod val="85000"/>
                      <a:lumOff val="15000"/>
                    </a:schemeClr>
                  </a:solidFill>
                  <a:latin typeface="Times" panose="02020603050405020304" pitchFamily="18" charset="0"/>
                  <a:ea typeface="宋体" pitchFamily="2" charset="-122"/>
                  <a:cs typeface="Times" panose="02020603050405020304" pitchFamily="18" charset="0"/>
                </a:rPr>
                <a:t>i,l</a:t>
              </a:r>
              <a:r>
                <a:rPr lang="en-US" altLang="zh-CN" sz="1600" i="1"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a:t>
              </a:r>
              <a:r>
                <a:rPr lang="en-US" altLang="zh-CN" sz="1600"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 is the joint probability of the intensity value </a:t>
              </a:r>
              <a:r>
                <a:rPr lang="en-US" altLang="zh-CN" sz="1600" i="1" dirty="0" err="1">
                  <a:solidFill>
                    <a:schemeClr val="tx1">
                      <a:lumMod val="85000"/>
                      <a:lumOff val="15000"/>
                    </a:schemeClr>
                  </a:solidFill>
                  <a:latin typeface="Times" panose="02020603050405020304" pitchFamily="18" charset="0"/>
                  <a:ea typeface="宋体" pitchFamily="2" charset="-122"/>
                  <a:cs typeface="Times" panose="02020603050405020304" pitchFamily="18" charset="0"/>
                </a:rPr>
                <a:t>i</a:t>
              </a:r>
              <a:r>
                <a:rPr lang="en-US" altLang="zh-CN" sz="1600" i="1"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 </a:t>
              </a:r>
              <a:r>
                <a:rPr lang="en-US" altLang="zh-CN" sz="1600"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and label </a:t>
              </a:r>
              <a:r>
                <a:rPr lang="en-US" altLang="zh-CN" sz="1600" i="1"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l</a:t>
              </a:r>
              <a:r>
                <a:rPr lang="en-US" altLang="zh-CN" sz="1600"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 and </a:t>
              </a:r>
              <a:r>
                <a:rPr lang="en-US" altLang="zh-CN" sz="1600" i="1"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p(l) </a:t>
              </a:r>
              <a:r>
                <a:rPr lang="en-US" altLang="zh-CN" sz="1600"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is the marginal probability </a:t>
              </a:r>
              <a:r>
                <a:rPr lang="en-GB" altLang="zh-CN" sz="1600"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of label </a:t>
              </a:r>
              <a:r>
                <a:rPr lang="en-GB" altLang="zh-CN" sz="1600" i="1"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l</a:t>
              </a:r>
              <a:r>
                <a:rPr lang="en-GB" altLang="zh-CN" sz="1600" dirty="0">
                  <a:solidFill>
                    <a:schemeClr val="tx1">
                      <a:lumMod val="85000"/>
                      <a:lumOff val="15000"/>
                    </a:schemeClr>
                  </a:solidFill>
                  <a:latin typeface="Times" panose="02020603050405020304" pitchFamily="18" charset="0"/>
                  <a:ea typeface="宋体" pitchFamily="2" charset="-122"/>
                  <a:cs typeface="Times" panose="02020603050405020304" pitchFamily="18" charset="0"/>
                </a:rPr>
                <a:t>.</a:t>
              </a:r>
              <a:endParaRPr lang="zh-CN" altLang="en-US" sz="1600" dirty="0">
                <a:solidFill>
                  <a:schemeClr val="tx1">
                    <a:lumMod val="85000"/>
                    <a:lumOff val="15000"/>
                  </a:schemeClr>
                </a:solidFill>
                <a:latin typeface="Times" panose="02020603050405020304" pitchFamily="18" charset="0"/>
                <a:cs typeface="Times" panose="02020603050405020304" pitchFamily="18" charset="0"/>
              </a:endParaRPr>
            </a:p>
          </p:txBody>
        </p:sp>
      </p:grpSp>
    </p:spTree>
    <p:extLst>
      <p:ext uri="{BB962C8B-B14F-4D97-AF65-F5344CB8AC3E}">
        <p14:creationId xmlns:p14="http://schemas.microsoft.com/office/powerpoint/2010/main" val="88328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6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Multi-atlas segmentation (MAS)</a:t>
            </a:r>
            <a:endParaRPr lang="zh-CN" altLang="en-US" dirty="0"/>
          </a:p>
        </p:txBody>
      </p:sp>
      <p:sp>
        <p:nvSpPr>
          <p:cNvPr id="3" name="内容占位符 2"/>
          <p:cNvSpPr>
            <a:spLocks noGrp="1"/>
          </p:cNvSpPr>
          <p:nvPr>
            <p:ph idx="1"/>
          </p:nvPr>
        </p:nvSpPr>
        <p:spPr/>
        <p:txBody>
          <a:bodyPr/>
          <a:lstStyle/>
          <a:p>
            <a:r>
              <a:rPr lang="en-US" altLang="zh-CN" dirty="0" smtClean="0"/>
              <a:t>Conditional entropy for atlas selection</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17</a:t>
            </a:fld>
            <a:endParaRPr lang="zh-CN" altLang="en-US" dirty="0"/>
          </a:p>
        </p:txBody>
      </p:sp>
      <p:sp>
        <p:nvSpPr>
          <p:cNvPr id="6" name="矩形 5"/>
          <p:cNvSpPr/>
          <p:nvPr/>
        </p:nvSpPr>
        <p:spPr>
          <a:xfrm>
            <a:off x="448424" y="6324600"/>
            <a:ext cx="7857375" cy="461665"/>
          </a:xfrm>
          <a:prstGeom prst="rect">
            <a:avLst/>
          </a:prstGeom>
        </p:spPr>
        <p:txBody>
          <a:bodyPr wrap="square">
            <a:spAutoFit/>
          </a:bodyPr>
          <a:lstStyle/>
          <a:p>
            <a:pPr algn="l"/>
            <a:r>
              <a:rPr lang="en-US" altLang="zh-CN" sz="1200" dirty="0" smtClean="0">
                <a:latin typeface="Times" panose="02020603050405020304" pitchFamily="18" charset="0"/>
                <a:cs typeface="Times" panose="02020603050405020304" pitchFamily="18" charset="0"/>
              </a:rPr>
              <a:t>[X </a:t>
            </a:r>
            <a:r>
              <a:rPr lang="en-US" altLang="zh-CN" sz="1200" dirty="0" err="1">
                <a:latin typeface="Times" panose="02020603050405020304" pitchFamily="18" charset="0"/>
                <a:cs typeface="Times" panose="02020603050405020304" pitchFamily="18" charset="0"/>
              </a:rPr>
              <a:t>Zhuang</a:t>
            </a:r>
            <a:r>
              <a:rPr lang="en-US" altLang="zh-CN" sz="1200" dirty="0">
                <a:latin typeface="Times" panose="02020603050405020304" pitchFamily="18" charset="0"/>
                <a:cs typeface="Times" panose="02020603050405020304" pitchFamily="18" charset="0"/>
              </a:rPr>
              <a:t>, et al.: </a:t>
            </a:r>
            <a:r>
              <a:rPr lang="en-US" altLang="zh-CN" sz="1200" dirty="0" err="1">
                <a:latin typeface="Times" panose="02020603050405020304" pitchFamily="18" charset="0"/>
                <a:cs typeface="Times" panose="02020603050405020304" pitchFamily="18" charset="0"/>
              </a:rPr>
              <a:t>Multiatlas</a:t>
            </a:r>
            <a:r>
              <a:rPr lang="en-US" altLang="zh-CN" sz="1200" dirty="0">
                <a:latin typeface="Times" panose="02020603050405020304" pitchFamily="18" charset="0"/>
                <a:cs typeface="Times" panose="02020603050405020304" pitchFamily="18" charset="0"/>
              </a:rPr>
              <a:t> whole heart segmentation of CT data using conditional entropy for atlas ranking and selection. Medical Physics 42 (7), 3822-3833, </a:t>
            </a:r>
            <a:r>
              <a:rPr lang="en-US" altLang="zh-CN" sz="1200" dirty="0" smtClean="0">
                <a:latin typeface="Times" panose="02020603050405020304" pitchFamily="18" charset="0"/>
                <a:cs typeface="Times" panose="02020603050405020304" pitchFamily="18" charset="0"/>
              </a:rPr>
              <a:t>2015]</a:t>
            </a:r>
            <a:endParaRPr lang="zh-CN" altLang="en-US" sz="1200" dirty="0">
              <a:latin typeface="Times" panose="02020603050405020304" pitchFamily="18" charset="0"/>
              <a:cs typeface="Times" panose="02020603050405020304" pitchFamily="18" charset="0"/>
            </a:endParaRPr>
          </a:p>
        </p:txBody>
      </p:sp>
      <p:grpSp>
        <p:nvGrpSpPr>
          <p:cNvPr id="8" name="Group 978"/>
          <p:cNvGrpSpPr/>
          <p:nvPr/>
        </p:nvGrpSpPr>
        <p:grpSpPr>
          <a:xfrm>
            <a:off x="162153" y="2913388"/>
            <a:ext cx="1308597" cy="1330972"/>
            <a:chOff x="0" y="0"/>
            <a:chExt cx="2619378" cy="2349502"/>
          </a:xfrm>
        </p:grpSpPr>
        <p:grpSp>
          <p:nvGrpSpPr>
            <p:cNvPr id="10" name="Group 967"/>
            <p:cNvGrpSpPr/>
            <p:nvPr/>
          </p:nvGrpSpPr>
          <p:grpSpPr>
            <a:xfrm>
              <a:off x="0" y="0"/>
              <a:ext cx="2619379" cy="2349503"/>
              <a:chOff x="0" y="0"/>
              <a:chExt cx="2619378" cy="2349502"/>
            </a:xfrm>
          </p:grpSpPr>
          <p:sp>
            <p:nvSpPr>
              <p:cNvPr id="21" name="Shape 965"/>
              <p:cNvSpPr/>
              <p:nvPr/>
            </p:nvSpPr>
            <p:spPr>
              <a:xfrm>
                <a:off x="0" y="0"/>
                <a:ext cx="2619379" cy="2349503"/>
              </a:xfrm>
              <a:prstGeom prst="rect">
                <a:avLst/>
              </a:prstGeom>
              <a:solidFill>
                <a:srgbClr val="000000"/>
              </a:solidFill>
              <a:ln w="38100" cap="flat">
                <a:noFill/>
                <a:miter lim="400000"/>
              </a:ln>
              <a:effectLst/>
            </p:spPr>
            <p:txBody>
              <a:bodyPr wrap="square" lIns="50800" tIns="50800" rIns="50800" bIns="50800" numCol="1" anchor="ctr">
                <a:noAutofit/>
              </a:bodyPr>
              <a:lstStyle/>
              <a:p>
                <a:endParaRPr/>
              </a:p>
            </p:txBody>
          </p:sp>
          <p:sp>
            <p:nvSpPr>
              <p:cNvPr id="22" name="Shape 966"/>
              <p:cNvSpPr/>
              <p:nvPr/>
            </p:nvSpPr>
            <p:spPr>
              <a:xfrm>
                <a:off x="0" y="1053042"/>
                <a:ext cx="47626" cy="243418"/>
              </a:xfrm>
              <a:prstGeom prst="rect">
                <a:avLst/>
              </a:prstGeom>
              <a:noFill/>
              <a:ln w="12700" cap="flat">
                <a:noFill/>
                <a:miter lim="400000"/>
              </a:ln>
              <a:effectLst/>
            </p:spPr>
            <p:txBody>
              <a:bodyPr wrap="square" lIns="50800" tIns="50800" rIns="50800" bIns="50800" numCol="1" anchor="ctr">
                <a:noAutofit/>
              </a:bodyPr>
              <a:lstStyle/>
              <a:p>
                <a:pPr>
                  <a:buClr>
                    <a:srgbClr val="000000"/>
                  </a:buClr>
                  <a:buFont typeface="Arial"/>
                </a:pPr>
                <a:endParaRPr/>
              </a:p>
            </p:txBody>
          </p:sp>
        </p:grpSp>
        <p:sp>
          <p:nvSpPr>
            <p:cNvPr id="11" name="Shape 968"/>
            <p:cNvSpPr/>
            <p:nvPr/>
          </p:nvSpPr>
          <p:spPr>
            <a:xfrm>
              <a:off x="23118" y="7287"/>
              <a:ext cx="1386419" cy="243418"/>
            </a:xfrm>
            <a:prstGeom prst="rect">
              <a:avLst/>
            </a:prstGeom>
            <a:noFill/>
            <a:ln w="12700" cap="flat">
              <a:noFill/>
              <a:miter lim="400000"/>
            </a:ln>
            <a:effectLst/>
          </p:spPr>
          <p:txBody>
            <a:bodyPr wrap="square" lIns="50800" tIns="50800" rIns="50800" bIns="50800" numCol="1" anchor="t">
              <a:noAutofit/>
            </a:bodyPr>
            <a:lstStyle/>
            <a:p>
              <a:pPr>
                <a:spcBef>
                  <a:spcPts val="2000"/>
                </a:spcBef>
                <a:buClr>
                  <a:srgbClr val="FFFFFF"/>
                </a:buClr>
                <a:buFont typeface="Arial"/>
                <a:defRPr>
                  <a:solidFill>
                    <a:srgbClr val="FFFFFF"/>
                  </a:solidFill>
                  <a:effectLst>
                    <a:outerShdw blurRad="12700" dist="25400" dir="2700000" rotWithShape="0">
                      <a:srgbClr val="CBCBCB"/>
                    </a:outerShdw>
                  </a:effectLst>
                  <a:uFill>
                    <a:solidFill>
                      <a:srgbClr val="FFFFFF"/>
                    </a:solidFill>
                  </a:uFill>
                </a:defRPr>
              </a:pPr>
              <a:endParaRPr/>
            </a:p>
          </p:txBody>
        </p:sp>
        <p:grpSp>
          <p:nvGrpSpPr>
            <p:cNvPr id="12" name="Group 971"/>
            <p:cNvGrpSpPr/>
            <p:nvPr/>
          </p:nvGrpSpPr>
          <p:grpSpPr>
            <a:xfrm>
              <a:off x="337698" y="392693"/>
              <a:ext cx="2047881" cy="1557021"/>
              <a:chOff x="0" y="0"/>
              <a:chExt cx="2047880" cy="1557020"/>
            </a:xfrm>
          </p:grpSpPr>
          <p:sp>
            <p:nvSpPr>
              <p:cNvPr id="19" name="Shape 969"/>
              <p:cNvSpPr/>
              <p:nvPr/>
            </p:nvSpPr>
            <p:spPr>
              <a:xfrm>
                <a:off x="64447" y="102518"/>
                <a:ext cx="1940014" cy="1454503"/>
              </a:xfrm>
              <a:custGeom>
                <a:avLst/>
                <a:gdLst/>
                <a:ahLst/>
                <a:cxnLst>
                  <a:cxn ang="0">
                    <a:pos x="wd2" y="hd2"/>
                  </a:cxn>
                  <a:cxn ang="5400000">
                    <a:pos x="wd2" y="hd2"/>
                  </a:cxn>
                  <a:cxn ang="10800000">
                    <a:pos x="wd2" y="hd2"/>
                  </a:cxn>
                  <a:cxn ang="16200000">
                    <a:pos x="wd2" y="hd2"/>
                  </a:cxn>
                </a:cxnLst>
                <a:rect l="0" t="0" r="r" b="b"/>
                <a:pathLst>
                  <a:path w="20464" h="20005" extrusionOk="0">
                    <a:moveTo>
                      <a:pt x="13451" y="5952"/>
                    </a:moveTo>
                    <a:cubicBezTo>
                      <a:pt x="11069" y="4328"/>
                      <a:pt x="8243" y="-1410"/>
                      <a:pt x="6022" y="322"/>
                    </a:cubicBezTo>
                    <a:cubicBezTo>
                      <a:pt x="3801" y="2055"/>
                      <a:pt x="-680" y="12990"/>
                      <a:pt x="87" y="16238"/>
                    </a:cubicBezTo>
                    <a:cubicBezTo>
                      <a:pt x="854" y="19486"/>
                      <a:pt x="7798" y="19432"/>
                      <a:pt x="10544" y="19811"/>
                    </a:cubicBezTo>
                    <a:cubicBezTo>
                      <a:pt x="13289" y="20190"/>
                      <a:pt x="15025" y="20136"/>
                      <a:pt x="16681" y="18512"/>
                    </a:cubicBezTo>
                    <a:cubicBezTo>
                      <a:pt x="18336" y="16888"/>
                      <a:pt x="20920" y="12070"/>
                      <a:pt x="20395" y="9958"/>
                    </a:cubicBezTo>
                    <a:cubicBezTo>
                      <a:pt x="19870" y="7847"/>
                      <a:pt x="15833" y="7576"/>
                      <a:pt x="13451" y="5952"/>
                    </a:cubicBezTo>
                    <a:close/>
                  </a:path>
                </a:pathLst>
              </a:custGeom>
              <a:solidFill>
                <a:srgbClr val="3DACFF"/>
              </a:solidFill>
              <a:ln w="12700" cap="flat">
                <a:noFill/>
                <a:round/>
              </a:ln>
              <a:effectLst/>
            </p:spPr>
            <p:txBody>
              <a:bodyPr wrap="square" lIns="50800" tIns="50800" rIns="50800" bIns="50800" numCol="1" anchor="ctr">
                <a:noAutofit/>
              </a:bodyPr>
              <a:lstStyle/>
              <a:p>
                <a:endParaRPr/>
              </a:p>
            </p:txBody>
          </p:sp>
          <p:sp>
            <p:nvSpPr>
              <p:cNvPr id="20" name="Shape 970"/>
              <p:cNvSpPr/>
              <p:nvPr/>
            </p:nvSpPr>
            <p:spPr>
              <a:xfrm>
                <a:off x="0" y="0"/>
                <a:ext cx="2047881" cy="243418"/>
              </a:xfrm>
              <a:prstGeom prst="rect">
                <a:avLst/>
              </a:prstGeom>
              <a:noFill/>
              <a:ln w="12700" cap="flat">
                <a:noFill/>
                <a:miter lim="400000"/>
              </a:ln>
              <a:effectLst/>
            </p:spPr>
            <p:txBody>
              <a:bodyPr wrap="square" lIns="50800" tIns="50800" rIns="50800" bIns="50800" numCol="1" anchor="t">
                <a:noAutofit/>
              </a:bodyPr>
              <a:lstStyle/>
              <a:p>
                <a:pPr>
                  <a:buClr>
                    <a:srgbClr val="000000"/>
                  </a:buClr>
                  <a:buFont typeface="Arial"/>
                </a:pPr>
                <a:endParaRPr/>
              </a:p>
            </p:txBody>
          </p:sp>
        </p:grpSp>
        <p:grpSp>
          <p:nvGrpSpPr>
            <p:cNvPr id="13" name="Group 974"/>
            <p:cNvGrpSpPr/>
            <p:nvPr/>
          </p:nvGrpSpPr>
          <p:grpSpPr>
            <a:xfrm>
              <a:off x="393844" y="358736"/>
              <a:ext cx="1947337" cy="1517175"/>
              <a:chOff x="0" y="0"/>
              <a:chExt cx="1947336" cy="1517173"/>
            </a:xfrm>
          </p:grpSpPr>
          <p:sp>
            <p:nvSpPr>
              <p:cNvPr id="17" name="Shape 972"/>
              <p:cNvSpPr/>
              <p:nvPr/>
            </p:nvSpPr>
            <p:spPr>
              <a:xfrm>
                <a:off x="42796" y="89142"/>
                <a:ext cx="1836616" cy="1428032"/>
              </a:xfrm>
              <a:custGeom>
                <a:avLst/>
                <a:gdLst/>
                <a:ahLst/>
                <a:cxnLst>
                  <a:cxn ang="0">
                    <a:pos x="wd2" y="hd2"/>
                  </a:cxn>
                  <a:cxn ang="5400000">
                    <a:pos x="wd2" y="hd2"/>
                  </a:cxn>
                  <a:cxn ang="10800000">
                    <a:pos x="wd2" y="hd2"/>
                  </a:cxn>
                  <a:cxn ang="16200000">
                    <a:pos x="wd2" y="hd2"/>
                  </a:cxn>
                </a:cxnLst>
                <a:rect l="0" t="0" r="r" b="b"/>
                <a:pathLst>
                  <a:path w="20393" h="20030" extrusionOk="0">
                    <a:moveTo>
                      <a:pt x="11596" y="5650"/>
                    </a:moveTo>
                    <a:cubicBezTo>
                      <a:pt x="9747" y="4450"/>
                      <a:pt x="7495" y="-1250"/>
                      <a:pt x="5589" y="250"/>
                    </a:cubicBezTo>
                    <a:cubicBezTo>
                      <a:pt x="3683" y="1750"/>
                      <a:pt x="-475" y="11425"/>
                      <a:pt x="45" y="14650"/>
                    </a:cubicBezTo>
                    <a:cubicBezTo>
                      <a:pt x="565" y="17875"/>
                      <a:pt x="5589" y="19150"/>
                      <a:pt x="8823" y="19750"/>
                    </a:cubicBezTo>
                    <a:cubicBezTo>
                      <a:pt x="12058" y="20350"/>
                      <a:pt x="17775" y="20050"/>
                      <a:pt x="19450" y="18250"/>
                    </a:cubicBezTo>
                    <a:cubicBezTo>
                      <a:pt x="21125" y="16450"/>
                      <a:pt x="20316" y="11050"/>
                      <a:pt x="18988" y="8950"/>
                    </a:cubicBezTo>
                    <a:cubicBezTo>
                      <a:pt x="17660" y="6850"/>
                      <a:pt x="13155" y="6325"/>
                      <a:pt x="11596" y="5650"/>
                    </a:cubicBezTo>
                    <a:close/>
                  </a:path>
                </a:pathLst>
              </a:custGeom>
              <a:solidFill>
                <a:srgbClr val="3DACFF"/>
              </a:solidFill>
              <a:ln w="12700" cap="flat">
                <a:noFill/>
                <a:round/>
              </a:ln>
              <a:effectLst/>
            </p:spPr>
            <p:txBody>
              <a:bodyPr wrap="square" lIns="50800" tIns="50800" rIns="50800" bIns="50800" numCol="1" anchor="ctr">
                <a:noAutofit/>
              </a:bodyPr>
              <a:lstStyle/>
              <a:p>
                <a:endParaRPr/>
              </a:p>
            </p:txBody>
          </p:sp>
          <p:sp>
            <p:nvSpPr>
              <p:cNvPr id="18" name="Shape 973"/>
              <p:cNvSpPr/>
              <p:nvPr/>
            </p:nvSpPr>
            <p:spPr>
              <a:xfrm>
                <a:off x="0" y="0"/>
                <a:ext cx="1947337" cy="243418"/>
              </a:xfrm>
              <a:prstGeom prst="rect">
                <a:avLst/>
              </a:prstGeom>
              <a:noFill/>
              <a:ln w="12700" cap="flat">
                <a:noFill/>
                <a:miter lim="400000"/>
              </a:ln>
              <a:effectLst/>
            </p:spPr>
            <p:txBody>
              <a:bodyPr wrap="square" lIns="50800" tIns="50800" rIns="50800" bIns="50800" numCol="1" anchor="t">
                <a:noAutofit/>
              </a:bodyPr>
              <a:lstStyle/>
              <a:p>
                <a:pPr>
                  <a:buClr>
                    <a:srgbClr val="000000"/>
                  </a:buClr>
                  <a:buFont typeface="Arial"/>
                </a:pPr>
                <a:endParaRPr/>
              </a:p>
            </p:txBody>
          </p:sp>
        </p:grpSp>
        <p:grpSp>
          <p:nvGrpSpPr>
            <p:cNvPr id="14" name="Group 977"/>
            <p:cNvGrpSpPr/>
            <p:nvPr/>
          </p:nvGrpSpPr>
          <p:grpSpPr>
            <a:xfrm>
              <a:off x="431824" y="476735"/>
              <a:ext cx="1852088" cy="1407658"/>
              <a:chOff x="0" y="0"/>
              <a:chExt cx="1852086" cy="1407657"/>
            </a:xfrm>
          </p:grpSpPr>
          <p:sp>
            <p:nvSpPr>
              <p:cNvPr id="15" name="Shape 975"/>
              <p:cNvSpPr/>
              <p:nvPr/>
            </p:nvSpPr>
            <p:spPr>
              <a:xfrm>
                <a:off x="2460" y="18953"/>
                <a:ext cx="1829355" cy="1388705"/>
              </a:xfrm>
              <a:custGeom>
                <a:avLst/>
                <a:gdLst/>
                <a:ahLst/>
                <a:cxnLst>
                  <a:cxn ang="0">
                    <a:pos x="wd2" y="hd2"/>
                  </a:cxn>
                  <a:cxn ang="5400000">
                    <a:pos x="wd2" y="hd2"/>
                  </a:cxn>
                  <a:cxn ang="10800000">
                    <a:pos x="wd2" y="hd2"/>
                  </a:cxn>
                  <a:cxn ang="16200000">
                    <a:pos x="wd2" y="hd2"/>
                  </a:cxn>
                </a:cxnLst>
                <a:rect l="0" t="0" r="r" b="b"/>
                <a:pathLst>
                  <a:path w="21355" h="21235" extrusionOk="0">
                    <a:moveTo>
                      <a:pt x="16251" y="7953"/>
                    </a:moveTo>
                    <a:cubicBezTo>
                      <a:pt x="14882" y="7291"/>
                      <a:pt x="13320" y="6538"/>
                      <a:pt x="11913" y="5227"/>
                    </a:cubicBezTo>
                    <a:cubicBezTo>
                      <a:pt x="10506" y="3916"/>
                      <a:pt x="9051" y="463"/>
                      <a:pt x="7807" y="86"/>
                    </a:cubicBezTo>
                    <a:cubicBezTo>
                      <a:pt x="6564" y="-290"/>
                      <a:pt x="5754" y="541"/>
                      <a:pt x="4453" y="2968"/>
                    </a:cubicBezTo>
                    <a:cubicBezTo>
                      <a:pt x="3152" y="5396"/>
                      <a:pt x="-29" y="11886"/>
                      <a:pt x="0" y="14651"/>
                    </a:cubicBezTo>
                    <a:cubicBezTo>
                      <a:pt x="29" y="17416"/>
                      <a:pt x="2487" y="18467"/>
                      <a:pt x="4626" y="19558"/>
                    </a:cubicBezTo>
                    <a:cubicBezTo>
                      <a:pt x="6766" y="20648"/>
                      <a:pt x="10544" y="21076"/>
                      <a:pt x="12838" y="21193"/>
                    </a:cubicBezTo>
                    <a:cubicBezTo>
                      <a:pt x="15132" y="21310"/>
                      <a:pt x="16983" y="21232"/>
                      <a:pt x="18390" y="20259"/>
                    </a:cubicBezTo>
                    <a:cubicBezTo>
                      <a:pt x="19797" y="19285"/>
                      <a:pt x="20993" y="17195"/>
                      <a:pt x="21282" y="15352"/>
                    </a:cubicBezTo>
                    <a:cubicBezTo>
                      <a:pt x="21571" y="13509"/>
                      <a:pt x="20964" y="10432"/>
                      <a:pt x="20125" y="9199"/>
                    </a:cubicBezTo>
                    <a:cubicBezTo>
                      <a:pt x="19287" y="7966"/>
                      <a:pt x="17619" y="8615"/>
                      <a:pt x="16251" y="7953"/>
                    </a:cubicBezTo>
                    <a:close/>
                  </a:path>
                </a:pathLst>
              </a:custGeom>
              <a:solidFill>
                <a:srgbClr val="D84FA9"/>
              </a:solidFill>
              <a:ln w="12700" cap="flat">
                <a:solidFill>
                  <a:srgbClr val="000000"/>
                </a:solidFill>
                <a:prstDash val="solid"/>
                <a:round/>
              </a:ln>
              <a:effectLst/>
            </p:spPr>
            <p:txBody>
              <a:bodyPr wrap="square" lIns="50800" tIns="50800" rIns="50800" bIns="50800" numCol="1" anchor="ctr">
                <a:noAutofit/>
              </a:bodyPr>
              <a:lstStyle/>
              <a:p>
                <a:endParaRPr/>
              </a:p>
            </p:txBody>
          </p:sp>
          <p:sp>
            <p:nvSpPr>
              <p:cNvPr id="16" name="Shape 976"/>
              <p:cNvSpPr/>
              <p:nvPr/>
            </p:nvSpPr>
            <p:spPr>
              <a:xfrm>
                <a:off x="0" y="0"/>
                <a:ext cx="1852087" cy="243418"/>
              </a:xfrm>
              <a:prstGeom prst="rect">
                <a:avLst/>
              </a:prstGeom>
              <a:noFill/>
              <a:ln w="12700" cap="flat">
                <a:noFill/>
                <a:miter lim="400000"/>
              </a:ln>
              <a:effectLst/>
            </p:spPr>
            <p:txBody>
              <a:bodyPr wrap="square" lIns="50800" tIns="50800" rIns="50800" bIns="50800" numCol="1" anchor="t">
                <a:noAutofit/>
              </a:bodyPr>
              <a:lstStyle/>
              <a:p>
                <a:pPr>
                  <a:buClr>
                    <a:srgbClr val="000000"/>
                  </a:buClr>
                  <a:buFont typeface="Arial"/>
                </a:pPr>
                <a:endParaRPr/>
              </a:p>
            </p:txBody>
          </p:sp>
        </p:grpSp>
      </p:grpSp>
      <p:sp>
        <p:nvSpPr>
          <p:cNvPr id="23" name="矩形 22"/>
          <p:cNvSpPr/>
          <p:nvPr/>
        </p:nvSpPr>
        <p:spPr>
          <a:xfrm>
            <a:off x="464665" y="4387235"/>
            <a:ext cx="1058303" cy="338554"/>
          </a:xfrm>
          <a:prstGeom prst="rect">
            <a:avLst/>
          </a:prstGeom>
        </p:spPr>
        <p:txBody>
          <a:bodyPr wrap="none">
            <a:spAutoFit/>
          </a:bodyPr>
          <a:lstStyle/>
          <a:p>
            <a:pPr lvl="0" algn="l" eaLnBrk="0" hangingPunct="0">
              <a:spcBef>
                <a:spcPct val="30000"/>
              </a:spcBef>
            </a:pPr>
            <a:r>
              <a:rPr lang="en-US" altLang="zh-CN" sz="1600" dirty="0">
                <a:solidFill>
                  <a:srgbClr val="000000"/>
                </a:solidFill>
                <a:latin typeface="Times" panose="02020603050405020304" pitchFamily="18" charset="0"/>
                <a:ea typeface="宋体" pitchFamily="2" charset="-122"/>
                <a:cs typeface="Times" panose="02020603050405020304" pitchFamily="18" charset="0"/>
              </a:rPr>
              <a:t>Dice score</a:t>
            </a:r>
            <a:endParaRPr lang="zh-CN" altLang="en-US" sz="1600" dirty="0">
              <a:solidFill>
                <a:srgbClr val="000000"/>
              </a:solidFill>
              <a:latin typeface="Times" panose="02020603050405020304" pitchFamily="18" charset="0"/>
              <a:ea typeface="宋体" pitchFamily="2" charset="-122"/>
              <a:cs typeface="Times" panose="02020603050405020304" pitchFamily="18" charset="0"/>
            </a:endParaRPr>
          </a:p>
        </p:txBody>
      </p:sp>
      <p:pic>
        <p:nvPicPr>
          <p:cNvPr id="25" name="图片 24"/>
          <p:cNvPicPr>
            <a:picLocks noChangeAspect="1"/>
          </p:cNvPicPr>
          <p:nvPr/>
        </p:nvPicPr>
        <p:blipFill>
          <a:blip r:embed="rId3"/>
          <a:stretch>
            <a:fillRect/>
          </a:stretch>
        </p:blipFill>
        <p:spPr>
          <a:xfrm>
            <a:off x="2533377" y="1674032"/>
            <a:ext cx="12393530" cy="4507693"/>
          </a:xfrm>
          <a:prstGeom prst="rect">
            <a:avLst/>
          </a:prstGeom>
        </p:spPr>
      </p:pic>
    </p:spTree>
    <p:extLst>
      <p:ext uri="{BB962C8B-B14F-4D97-AF65-F5344CB8AC3E}">
        <p14:creationId xmlns:p14="http://schemas.microsoft.com/office/powerpoint/2010/main" val="5286859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Whole heart segmentation</a:t>
            </a:r>
            <a:endParaRPr lang="zh-CN" altLang="en-US" dirty="0"/>
          </a:p>
        </p:txBody>
      </p:sp>
      <p:sp>
        <p:nvSpPr>
          <p:cNvPr id="3" name="内容占位符 2"/>
          <p:cNvSpPr>
            <a:spLocks noGrp="1"/>
          </p:cNvSpPr>
          <p:nvPr>
            <p:ph idx="1"/>
          </p:nvPr>
        </p:nvSpPr>
        <p:spPr/>
        <p:txBody>
          <a:bodyPr/>
          <a:lstStyle/>
          <a:p>
            <a:r>
              <a:rPr lang="en-US" altLang="zh-CN" sz="2400" dirty="0" smtClean="0"/>
              <a:t>Data</a:t>
            </a:r>
          </a:p>
          <a:p>
            <a:pPr lvl="1"/>
            <a:r>
              <a:rPr lang="en-US" altLang="zh-CN" sz="2000" dirty="0" smtClean="0"/>
              <a:t>Thirty </a:t>
            </a:r>
            <a:r>
              <a:rPr lang="en-US" altLang="zh-CN" sz="2000" dirty="0"/>
              <a:t>cardiac CTA images from 30 </a:t>
            </a:r>
            <a:r>
              <a:rPr lang="en-US" altLang="zh-CN" sz="2000" dirty="0" smtClean="0"/>
              <a:t>patients</a:t>
            </a:r>
          </a:p>
          <a:p>
            <a:pPr lvl="1"/>
            <a:r>
              <a:rPr lang="en-US" altLang="zh-CN" sz="2000" dirty="0" smtClean="0"/>
              <a:t>In plane resolution: 0.44×0.44 mm, </a:t>
            </a:r>
          </a:p>
          <a:p>
            <a:pPr lvl="1"/>
            <a:r>
              <a:rPr lang="en-US" altLang="zh-CN" sz="2000" dirty="0" smtClean="0"/>
              <a:t>Mean slice thickness: </a:t>
            </a:r>
            <a:r>
              <a:rPr lang="en-US" altLang="zh-CN" sz="2000" dirty="0"/>
              <a:t>0.60 mm.</a:t>
            </a:r>
            <a:r>
              <a:rPr lang="en-US" altLang="zh-CN" sz="2000" dirty="0" smtClean="0"/>
              <a:t>  </a:t>
            </a:r>
          </a:p>
          <a:p>
            <a:pPr lvl="1"/>
            <a:r>
              <a:rPr lang="en-US" altLang="zh-CN" sz="2000" dirty="0" smtClean="0"/>
              <a:t>Leave one out: one as target, the other 29 as atlas database</a:t>
            </a:r>
            <a:endParaRPr lang="zh-CN" altLang="en-US" sz="2000"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18</a:t>
            </a:fld>
            <a:endParaRPr lang="zh-CN" altLang="en-US" dirty="0"/>
          </a:p>
        </p:txBody>
      </p:sp>
      <p:sp>
        <p:nvSpPr>
          <p:cNvPr id="6" name="矩形 5"/>
          <p:cNvSpPr/>
          <p:nvPr/>
        </p:nvSpPr>
        <p:spPr>
          <a:xfrm>
            <a:off x="448424" y="6324600"/>
            <a:ext cx="7857375" cy="461665"/>
          </a:xfrm>
          <a:prstGeom prst="rect">
            <a:avLst/>
          </a:prstGeom>
        </p:spPr>
        <p:txBody>
          <a:bodyPr wrap="square">
            <a:spAutoFit/>
          </a:bodyPr>
          <a:lstStyle/>
          <a:p>
            <a:pPr algn="l"/>
            <a:r>
              <a:rPr lang="en-US" altLang="zh-CN" sz="1200" dirty="0" smtClean="0">
                <a:latin typeface="Times" panose="02020603050405020304" pitchFamily="18" charset="0"/>
                <a:cs typeface="Times" panose="02020603050405020304" pitchFamily="18" charset="0"/>
              </a:rPr>
              <a:t>[X </a:t>
            </a:r>
            <a:r>
              <a:rPr lang="en-US" altLang="zh-CN" sz="1200" dirty="0" err="1">
                <a:latin typeface="Times" panose="02020603050405020304" pitchFamily="18" charset="0"/>
                <a:cs typeface="Times" panose="02020603050405020304" pitchFamily="18" charset="0"/>
              </a:rPr>
              <a:t>Zhuang</a:t>
            </a:r>
            <a:r>
              <a:rPr lang="en-US" altLang="zh-CN" sz="1200" dirty="0">
                <a:latin typeface="Times" panose="02020603050405020304" pitchFamily="18" charset="0"/>
                <a:cs typeface="Times" panose="02020603050405020304" pitchFamily="18" charset="0"/>
              </a:rPr>
              <a:t>, et al.: </a:t>
            </a:r>
            <a:r>
              <a:rPr lang="en-US" altLang="zh-CN" sz="1200" dirty="0" err="1">
                <a:latin typeface="Times" panose="02020603050405020304" pitchFamily="18" charset="0"/>
                <a:cs typeface="Times" panose="02020603050405020304" pitchFamily="18" charset="0"/>
              </a:rPr>
              <a:t>Multiatlas</a:t>
            </a:r>
            <a:r>
              <a:rPr lang="en-US" altLang="zh-CN" sz="1200" dirty="0">
                <a:latin typeface="Times" panose="02020603050405020304" pitchFamily="18" charset="0"/>
                <a:cs typeface="Times" panose="02020603050405020304" pitchFamily="18" charset="0"/>
              </a:rPr>
              <a:t> whole heart segmentation of CT data using conditional entropy for atlas ranking and selection. Medical Physics 42 (7), 3822-3833, </a:t>
            </a:r>
            <a:r>
              <a:rPr lang="en-US" altLang="zh-CN" sz="1200" dirty="0" smtClean="0">
                <a:latin typeface="Times" panose="02020603050405020304" pitchFamily="18" charset="0"/>
                <a:cs typeface="Times" panose="02020603050405020304" pitchFamily="18" charset="0"/>
              </a:rPr>
              <a:t>2015]</a:t>
            </a:r>
            <a:endParaRPr lang="zh-CN" altLang="en-US" sz="1200" dirty="0">
              <a:latin typeface="Times" panose="02020603050405020304" pitchFamily="18" charset="0"/>
              <a:cs typeface="Times" panose="02020603050405020304" pitchFamily="18" charset="0"/>
            </a:endParaRPr>
          </a:p>
        </p:txBody>
      </p:sp>
      <p:pic>
        <p:nvPicPr>
          <p:cNvPr id="7" name="图片 6"/>
          <p:cNvPicPr>
            <a:picLocks noChangeAspect="1"/>
          </p:cNvPicPr>
          <p:nvPr/>
        </p:nvPicPr>
        <p:blipFill>
          <a:blip r:embed="rId3"/>
          <a:stretch>
            <a:fillRect/>
          </a:stretch>
        </p:blipFill>
        <p:spPr>
          <a:xfrm>
            <a:off x="982348" y="3306354"/>
            <a:ext cx="7342501" cy="2875371"/>
          </a:xfrm>
          <a:prstGeom prst="rect">
            <a:avLst/>
          </a:prstGeom>
        </p:spPr>
      </p:pic>
    </p:spTree>
    <p:extLst>
      <p:ext uri="{BB962C8B-B14F-4D97-AF65-F5344CB8AC3E}">
        <p14:creationId xmlns:p14="http://schemas.microsoft.com/office/powerpoint/2010/main" val="33211574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Whole heart segmentation</a:t>
            </a:r>
            <a:endParaRPr lang="zh-CN" altLang="en-US" dirty="0"/>
          </a:p>
        </p:txBody>
      </p:sp>
      <p:sp>
        <p:nvSpPr>
          <p:cNvPr id="3" name="内容占位符 2"/>
          <p:cNvSpPr>
            <a:spLocks noGrp="1"/>
          </p:cNvSpPr>
          <p:nvPr>
            <p:ph idx="1"/>
          </p:nvPr>
        </p:nvSpPr>
        <p:spPr/>
        <p:txBody>
          <a:bodyPr/>
          <a:lstStyle/>
          <a:p>
            <a:r>
              <a:rPr lang="en-US" altLang="zh-CN" dirty="0" smtClean="0"/>
              <a:t>MAS (conditional entropy for atlas ranking)</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19</a:t>
            </a:fld>
            <a:endParaRPr lang="zh-CN" altLang="en-US" dirty="0"/>
          </a:p>
        </p:txBody>
      </p:sp>
      <p:sp>
        <p:nvSpPr>
          <p:cNvPr id="6" name="矩形 5"/>
          <p:cNvSpPr/>
          <p:nvPr/>
        </p:nvSpPr>
        <p:spPr>
          <a:xfrm>
            <a:off x="448424" y="6324600"/>
            <a:ext cx="7857375" cy="461665"/>
          </a:xfrm>
          <a:prstGeom prst="rect">
            <a:avLst/>
          </a:prstGeom>
        </p:spPr>
        <p:txBody>
          <a:bodyPr wrap="square">
            <a:spAutoFit/>
          </a:bodyPr>
          <a:lstStyle/>
          <a:p>
            <a:pPr algn="l"/>
            <a:r>
              <a:rPr lang="en-US" altLang="zh-CN" sz="1200" dirty="0" smtClean="0">
                <a:latin typeface="Times" panose="02020603050405020304" pitchFamily="18" charset="0"/>
                <a:cs typeface="Times" panose="02020603050405020304" pitchFamily="18" charset="0"/>
              </a:rPr>
              <a:t>[X </a:t>
            </a:r>
            <a:r>
              <a:rPr lang="en-US" altLang="zh-CN" sz="1200" dirty="0" err="1">
                <a:latin typeface="Times" panose="02020603050405020304" pitchFamily="18" charset="0"/>
                <a:cs typeface="Times" panose="02020603050405020304" pitchFamily="18" charset="0"/>
              </a:rPr>
              <a:t>Zhuang</a:t>
            </a:r>
            <a:r>
              <a:rPr lang="en-US" altLang="zh-CN" sz="1200" dirty="0">
                <a:latin typeface="Times" panose="02020603050405020304" pitchFamily="18" charset="0"/>
                <a:cs typeface="Times" panose="02020603050405020304" pitchFamily="18" charset="0"/>
              </a:rPr>
              <a:t>, et al.: </a:t>
            </a:r>
            <a:r>
              <a:rPr lang="en-US" altLang="zh-CN" sz="1200" dirty="0" err="1">
                <a:latin typeface="Times" panose="02020603050405020304" pitchFamily="18" charset="0"/>
                <a:cs typeface="Times" panose="02020603050405020304" pitchFamily="18" charset="0"/>
              </a:rPr>
              <a:t>Multiatlas</a:t>
            </a:r>
            <a:r>
              <a:rPr lang="en-US" altLang="zh-CN" sz="1200" dirty="0">
                <a:latin typeface="Times" panose="02020603050405020304" pitchFamily="18" charset="0"/>
                <a:cs typeface="Times" panose="02020603050405020304" pitchFamily="18" charset="0"/>
              </a:rPr>
              <a:t> whole heart segmentation of CT data using conditional entropy for atlas ranking and selection. Medical Physics 42 (7), 3822-3833, </a:t>
            </a:r>
            <a:r>
              <a:rPr lang="en-US" altLang="zh-CN" sz="1200" dirty="0" smtClean="0">
                <a:latin typeface="Times" panose="02020603050405020304" pitchFamily="18" charset="0"/>
                <a:cs typeface="Times" panose="02020603050405020304" pitchFamily="18" charset="0"/>
              </a:rPr>
              <a:t>2015]</a:t>
            </a:r>
            <a:endParaRPr lang="zh-CN" altLang="en-US" sz="1200" dirty="0">
              <a:latin typeface="Times" panose="02020603050405020304" pitchFamily="18" charset="0"/>
              <a:cs typeface="Times" panose="02020603050405020304" pitchFamily="18" charset="0"/>
            </a:endParaRPr>
          </a:p>
        </p:txBody>
      </p:sp>
      <p:pic>
        <p:nvPicPr>
          <p:cNvPr id="8" name="图片 7"/>
          <p:cNvPicPr>
            <a:picLocks noChangeAspect="1"/>
          </p:cNvPicPr>
          <p:nvPr/>
        </p:nvPicPr>
        <p:blipFill>
          <a:blip r:embed="rId3"/>
          <a:stretch>
            <a:fillRect/>
          </a:stretch>
        </p:blipFill>
        <p:spPr>
          <a:xfrm>
            <a:off x="516292" y="458526"/>
            <a:ext cx="8145108" cy="5858817"/>
          </a:xfrm>
          <a:prstGeom prst="rect">
            <a:avLst/>
          </a:prstGeom>
        </p:spPr>
      </p:pic>
      <p:pic>
        <p:nvPicPr>
          <p:cNvPr id="7" name="图片 6"/>
          <p:cNvPicPr>
            <a:picLocks noChangeAspect="1"/>
          </p:cNvPicPr>
          <p:nvPr/>
        </p:nvPicPr>
        <p:blipFill>
          <a:blip r:embed="rId4"/>
          <a:stretch>
            <a:fillRect/>
          </a:stretch>
        </p:blipFill>
        <p:spPr>
          <a:xfrm>
            <a:off x="437537" y="1371600"/>
            <a:ext cx="8560155" cy="2438400"/>
          </a:xfrm>
          <a:prstGeom prst="rect">
            <a:avLst/>
          </a:prstGeom>
        </p:spPr>
      </p:pic>
    </p:spTree>
    <p:extLst>
      <p:ext uri="{BB962C8B-B14F-4D97-AF65-F5344CB8AC3E}">
        <p14:creationId xmlns:p14="http://schemas.microsoft.com/office/powerpoint/2010/main" val="361771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 of whole heart segmentation</a:t>
            </a:r>
            <a:endParaRPr lang="zh-CN" altLang="en-US" dirty="0"/>
          </a:p>
        </p:txBody>
      </p:sp>
      <p:sp>
        <p:nvSpPr>
          <p:cNvPr id="3" name="内容占位符 2"/>
          <p:cNvSpPr>
            <a:spLocks noGrp="1"/>
          </p:cNvSpPr>
          <p:nvPr>
            <p:ph idx="1"/>
          </p:nvPr>
        </p:nvSpPr>
        <p:spPr/>
        <p:txBody>
          <a:bodyPr/>
          <a:lstStyle/>
          <a:p>
            <a:r>
              <a:rPr lang="en-US" altLang="zh-CN" dirty="0" smtClean="0"/>
              <a:t>Concepts</a:t>
            </a:r>
            <a:endParaRPr lang="en-US" altLang="zh-CN" dirty="0" smtClean="0"/>
          </a:p>
          <a:p>
            <a:pPr lvl="1"/>
            <a:r>
              <a:rPr lang="en-US" altLang="zh-CN" dirty="0" smtClean="0"/>
              <a:t>Definition</a:t>
            </a:r>
          </a:p>
          <a:p>
            <a:pPr lvl="1"/>
            <a:r>
              <a:rPr lang="en-US" altLang="zh-CN" dirty="0" smtClean="0"/>
              <a:t>Challenges</a:t>
            </a:r>
          </a:p>
          <a:p>
            <a:pPr lvl="1"/>
            <a:r>
              <a:rPr lang="en-US" altLang="zh-CN" dirty="0" smtClean="0"/>
              <a:t>Atlas-based segmentation</a:t>
            </a:r>
          </a:p>
          <a:p>
            <a:pPr lvl="1"/>
            <a:r>
              <a:rPr lang="en-US" altLang="zh-CN" dirty="0" smtClean="0"/>
              <a:t>Multi-atlas segmentation (MAS)</a:t>
            </a:r>
          </a:p>
          <a:p>
            <a:r>
              <a:rPr lang="en-US" altLang="zh-CN" dirty="0"/>
              <a:t>Multi-atlas segmentation (MAS</a:t>
            </a:r>
            <a:r>
              <a:rPr lang="en-US" altLang="zh-CN" dirty="0" smtClean="0"/>
              <a:t>)</a:t>
            </a:r>
          </a:p>
          <a:p>
            <a:pPr lvl="1"/>
            <a:r>
              <a:rPr lang="en-US" altLang="zh-CN" dirty="0" smtClean="0"/>
              <a:t>Atlas ranking and selection</a:t>
            </a:r>
          </a:p>
          <a:p>
            <a:pPr lvl="1"/>
            <a:r>
              <a:rPr lang="en-US" altLang="zh-CN" dirty="0" smtClean="0"/>
              <a:t>Multi-modality multi-atlas segmentation</a:t>
            </a:r>
          </a:p>
          <a:p>
            <a:pPr lvl="1"/>
            <a:r>
              <a:rPr lang="en-US" altLang="zh-CN" dirty="0" smtClean="0"/>
              <a:t>Multi-scale patches for multi-level ranking in local weighted label fusion</a:t>
            </a:r>
            <a:endParaRPr lang="en-US" altLang="zh-CN"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2</a:t>
            </a:fld>
            <a:endParaRPr lang="zh-CN" altLang="en-US" dirty="0"/>
          </a:p>
        </p:txBody>
      </p:sp>
    </p:spTree>
    <p:extLst>
      <p:ext uri="{BB962C8B-B14F-4D97-AF65-F5344CB8AC3E}">
        <p14:creationId xmlns:p14="http://schemas.microsoft.com/office/powerpoint/2010/main" val="22560871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Multi-modality and multi-atlas</a:t>
            </a:r>
            <a:endParaRPr lang="zh-CN" altLang="en-US" dirty="0"/>
          </a:p>
        </p:txBody>
      </p:sp>
      <p:sp>
        <p:nvSpPr>
          <p:cNvPr id="3" name="内容占位符 2"/>
          <p:cNvSpPr>
            <a:spLocks noGrp="1"/>
          </p:cNvSpPr>
          <p:nvPr>
            <p:ph idx="1"/>
          </p:nvPr>
        </p:nvSpPr>
        <p:spPr/>
        <p:txBody>
          <a:bodyPr/>
          <a:lstStyle/>
          <a:p>
            <a:r>
              <a:rPr lang="en-US" altLang="zh-CN" dirty="0" smtClean="0"/>
              <a:t>Single-modality VS multi-modality atlases</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20</a:t>
            </a:fld>
            <a:endParaRPr lang="zh-CN" altLang="en-US" dirty="0"/>
          </a:p>
        </p:txBody>
      </p:sp>
      <p:sp>
        <p:nvSpPr>
          <p:cNvPr id="5" name="矩形 4"/>
          <p:cNvSpPr/>
          <p:nvPr/>
        </p:nvSpPr>
        <p:spPr>
          <a:xfrm>
            <a:off x="5029200" y="3495489"/>
            <a:ext cx="1430854" cy="648650"/>
          </a:xfrm>
          <a:prstGeom prst="rect">
            <a:avLst/>
          </a:prstGeom>
          <a:solidFill>
            <a:schemeClr val="accent1">
              <a:lumMod val="40000"/>
              <a:lumOff val="60000"/>
            </a:schemeClr>
          </a:solidFill>
          <a:ln w="12700">
            <a:solidFill>
              <a:srgbClr val="003366"/>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r>
              <a:rPr lang="en-US" altLang="zh-CN" sz="1800" dirty="0">
                <a:latin typeface="Times" pitchFamily="18" charset="0"/>
                <a:cs typeface="Times" pitchFamily="18" charset="0"/>
              </a:rPr>
              <a:t>Atlas registration</a:t>
            </a:r>
            <a:endParaRPr lang="zh-CN" altLang="en-US" sz="1800" dirty="0">
              <a:latin typeface="Times" pitchFamily="18" charset="0"/>
              <a:cs typeface="Times" pitchFamily="18" charset="0"/>
            </a:endParaRPr>
          </a:p>
        </p:txBody>
      </p:sp>
      <p:sp>
        <p:nvSpPr>
          <p:cNvPr id="7" name="平行四边形 6"/>
          <p:cNvSpPr/>
          <p:nvPr/>
        </p:nvSpPr>
        <p:spPr>
          <a:xfrm>
            <a:off x="6556341" y="1926687"/>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smtClean="0">
              <a:solidFill>
                <a:srgbClr val="000000"/>
              </a:solidFill>
              <a:latin typeface="Times" pitchFamily="18" charset="0"/>
              <a:cs typeface="Times" pitchFamily="18" charset="0"/>
            </a:endParaRPr>
          </a:p>
          <a:p>
            <a:pPr algn="ctr" defTabSz="617457"/>
            <a:endParaRPr lang="en-GB" altLang="zh-CN" sz="1400" dirty="0" smtClean="0">
              <a:solidFill>
                <a:srgbClr val="000000"/>
              </a:solidFill>
              <a:latin typeface="Times" pitchFamily="18" charset="0"/>
              <a:cs typeface="Times" pitchFamily="18" charset="0"/>
            </a:endParaRPr>
          </a:p>
          <a:p>
            <a:pPr algn="ctr" defTabSz="617457"/>
            <a:r>
              <a:rPr lang="en-US" altLang="zh-CN" sz="1600" dirty="0" smtClean="0">
                <a:solidFill>
                  <a:srgbClr val="000000"/>
                </a:solidFill>
                <a:latin typeface="Times" pitchFamily="18" charset="0"/>
                <a:cs typeface="Times" pitchFamily="18" charset="0"/>
              </a:rPr>
              <a:t>Target MR image</a:t>
            </a:r>
            <a:endParaRPr lang="en-GB" altLang="zh-CN" sz="1600" dirty="0" smtClean="0">
              <a:solidFill>
                <a:srgbClr val="000000"/>
              </a:solidFill>
              <a:latin typeface="Times" pitchFamily="18" charset="0"/>
              <a:cs typeface="Times" pitchFamily="18" charset="0"/>
            </a:endParaRPr>
          </a:p>
        </p:txBody>
      </p:sp>
      <p:grpSp>
        <p:nvGrpSpPr>
          <p:cNvPr id="9" name="组合 8"/>
          <p:cNvGrpSpPr/>
          <p:nvPr/>
        </p:nvGrpSpPr>
        <p:grpSpPr>
          <a:xfrm>
            <a:off x="6985973" y="4374081"/>
            <a:ext cx="1149508" cy="774001"/>
            <a:chOff x="6127309" y="-735591"/>
            <a:chExt cx="1061585" cy="677396"/>
          </a:xfrm>
        </p:grpSpPr>
        <p:sp>
          <p:nvSpPr>
            <p:cNvPr id="10" name="平行四边形 9"/>
            <p:cNvSpPr/>
            <p:nvPr/>
          </p:nvSpPr>
          <p:spPr>
            <a:xfrm>
              <a:off x="6127309" y="-705895"/>
              <a:ext cx="1061585" cy="647700"/>
            </a:xfrm>
            <a:prstGeom prst="parallelogram">
              <a:avLst/>
            </a:prstGeom>
            <a:no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100" dirty="0">
                <a:solidFill>
                  <a:srgbClr val="000000"/>
                </a:solidFill>
                <a:latin typeface="Times" pitchFamily="18" charset="0"/>
                <a:cs typeface="Times" pitchFamily="18" charset="0"/>
              </a:endParaRPr>
            </a:p>
            <a:p>
              <a:pPr algn="ctr" defTabSz="617457"/>
              <a:r>
                <a:rPr lang="en-US" altLang="zh-CN" sz="1600" dirty="0" smtClean="0">
                  <a:solidFill>
                    <a:srgbClr val="000000"/>
                  </a:solidFill>
                  <a:latin typeface="Times" pitchFamily="18" charset="0"/>
                  <a:cs typeface="Times" pitchFamily="18" charset="0"/>
                </a:rPr>
                <a:t>Result</a:t>
              </a:r>
              <a:endParaRPr lang="en-GB" altLang="zh-CN" sz="1600" dirty="0">
                <a:solidFill>
                  <a:srgbClr val="000000"/>
                </a:solidFill>
                <a:latin typeface="Times" pitchFamily="18" charset="0"/>
                <a:cs typeface="Times" pitchFamily="18" charset="0"/>
              </a:endParaRPr>
            </a:p>
          </p:txBody>
        </p:sp>
        <p:pic>
          <p:nvPicPr>
            <p:cNvPr id="11" name="Picture 7"/>
            <p:cNvPicPr>
              <a:picLocks noChangeAspect="1" noChangeArrowheads="1"/>
            </p:cNvPicPr>
            <p:nvPr/>
          </p:nvPicPr>
          <p:blipFill>
            <a:blip r:embed="rId2" cstate="print"/>
            <a:srcRect/>
            <a:stretch>
              <a:fillRect/>
            </a:stretch>
          </p:blipFill>
          <p:spPr bwMode="auto">
            <a:xfrm>
              <a:off x="6393806" y="-735591"/>
              <a:ext cx="578571" cy="540000"/>
            </a:xfrm>
            <a:prstGeom prst="ellipse">
              <a:avLst/>
            </a:prstGeom>
            <a:ln>
              <a:noFill/>
            </a:ln>
            <a:effectLst>
              <a:softEdge rad="63500"/>
            </a:effectLst>
          </p:spPr>
        </p:pic>
      </p:grpSp>
      <p:sp>
        <p:nvSpPr>
          <p:cNvPr id="12" name="矩形 11"/>
          <p:cNvSpPr/>
          <p:nvPr/>
        </p:nvSpPr>
        <p:spPr>
          <a:xfrm>
            <a:off x="5029200" y="4448938"/>
            <a:ext cx="1430854" cy="693120"/>
          </a:xfrm>
          <a:prstGeom prst="rect">
            <a:avLst/>
          </a:prstGeom>
          <a:solidFill>
            <a:schemeClr val="accent1">
              <a:lumMod val="40000"/>
              <a:lumOff val="60000"/>
            </a:schemeClr>
          </a:solidFill>
          <a:ln w="12700">
            <a:solidFill>
              <a:srgbClr val="003366"/>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r>
              <a:rPr lang="en-US" altLang="zh-CN" sz="1800" dirty="0">
                <a:latin typeface="Times" pitchFamily="18" charset="0"/>
                <a:cs typeface="Times" pitchFamily="18" charset="0"/>
              </a:rPr>
              <a:t>Segmentation</a:t>
            </a:r>
            <a:r>
              <a:rPr lang="zh-CN" altLang="en-US" sz="1800" dirty="0">
                <a:latin typeface="Times" pitchFamily="18" charset="0"/>
                <a:cs typeface="Times" pitchFamily="18" charset="0"/>
              </a:rPr>
              <a:t> </a:t>
            </a:r>
            <a:r>
              <a:rPr lang="en-US" altLang="zh-CN" sz="1800" dirty="0">
                <a:latin typeface="Times" pitchFamily="18" charset="0"/>
                <a:cs typeface="Times" pitchFamily="18" charset="0"/>
              </a:rPr>
              <a:t>propagation</a:t>
            </a:r>
          </a:p>
        </p:txBody>
      </p:sp>
      <p:cxnSp>
        <p:nvCxnSpPr>
          <p:cNvPr id="13" name="直接箭头连接符 12"/>
          <p:cNvCxnSpPr>
            <a:stCxn id="5" idx="2"/>
            <a:endCxn id="12" idx="0"/>
          </p:cNvCxnSpPr>
          <p:nvPr/>
        </p:nvCxnSpPr>
        <p:spPr>
          <a:xfrm>
            <a:off x="5744627" y="4144139"/>
            <a:ext cx="0" cy="30479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直接箭头连接符 13"/>
          <p:cNvCxnSpPr>
            <a:stCxn id="12" idx="3"/>
            <a:endCxn id="10" idx="5"/>
          </p:cNvCxnSpPr>
          <p:nvPr/>
        </p:nvCxnSpPr>
        <p:spPr>
          <a:xfrm flipV="1">
            <a:off x="6460054" y="4778047"/>
            <a:ext cx="618428" cy="1745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9" name="直接箭头连接符 18"/>
          <p:cNvCxnSpPr>
            <a:stCxn id="16" idx="3"/>
          </p:cNvCxnSpPr>
          <p:nvPr/>
        </p:nvCxnSpPr>
        <p:spPr>
          <a:xfrm>
            <a:off x="4385352" y="2757816"/>
            <a:ext cx="988236" cy="73767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0" name="直接箭头连接符 19"/>
          <p:cNvCxnSpPr>
            <a:stCxn id="7" idx="3"/>
          </p:cNvCxnSpPr>
          <p:nvPr/>
        </p:nvCxnSpPr>
        <p:spPr>
          <a:xfrm flipH="1">
            <a:off x="6100438" y="2757816"/>
            <a:ext cx="974970" cy="72843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117" name="图片 116"/>
          <p:cNvPicPr>
            <a:picLocks noChangeAspect="1"/>
          </p:cNvPicPr>
          <p:nvPr/>
        </p:nvPicPr>
        <p:blipFill>
          <a:blip r:embed="rId3"/>
          <a:stretch>
            <a:fillRect/>
          </a:stretch>
        </p:blipFill>
        <p:spPr>
          <a:xfrm>
            <a:off x="6891817" y="1925356"/>
            <a:ext cx="597934" cy="588422"/>
          </a:xfrm>
          <a:prstGeom prst="ellipse">
            <a:avLst/>
          </a:prstGeom>
          <a:ln>
            <a:noFill/>
          </a:ln>
          <a:effectLst>
            <a:softEdge rad="31750"/>
          </a:effectLst>
        </p:spPr>
      </p:pic>
      <p:grpSp>
        <p:nvGrpSpPr>
          <p:cNvPr id="161" name="组合 160"/>
          <p:cNvGrpSpPr/>
          <p:nvPr/>
        </p:nvGrpSpPr>
        <p:grpSpPr>
          <a:xfrm>
            <a:off x="1710869" y="1740198"/>
            <a:ext cx="1245917" cy="831129"/>
            <a:chOff x="7274542" y="5615346"/>
            <a:chExt cx="1245917" cy="831129"/>
          </a:xfrm>
        </p:grpSpPr>
        <p:sp>
          <p:nvSpPr>
            <p:cNvPr id="162" name="平行四边形 161"/>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163" name="图片 162"/>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4" name="图片 163"/>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165" name="组合 164"/>
          <p:cNvGrpSpPr/>
          <p:nvPr/>
        </p:nvGrpSpPr>
        <p:grpSpPr>
          <a:xfrm>
            <a:off x="3741332" y="1925356"/>
            <a:ext cx="1245917" cy="831129"/>
            <a:chOff x="7274542" y="5615346"/>
            <a:chExt cx="1245917" cy="831129"/>
          </a:xfrm>
        </p:grpSpPr>
        <p:sp>
          <p:nvSpPr>
            <p:cNvPr id="166" name="平行四边形 165"/>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167" name="图片 166"/>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8" name="图片 167"/>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257" name="组合 256"/>
          <p:cNvGrpSpPr/>
          <p:nvPr/>
        </p:nvGrpSpPr>
        <p:grpSpPr>
          <a:xfrm>
            <a:off x="383413" y="2112898"/>
            <a:ext cx="1245917" cy="831129"/>
            <a:chOff x="1061420" y="4309183"/>
            <a:chExt cx="1245917" cy="831129"/>
          </a:xfrm>
        </p:grpSpPr>
        <p:sp>
          <p:nvSpPr>
            <p:cNvPr id="258" name="平行四边形 257"/>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259"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60"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45" name="组合 344"/>
          <p:cNvGrpSpPr/>
          <p:nvPr/>
        </p:nvGrpSpPr>
        <p:grpSpPr>
          <a:xfrm>
            <a:off x="1863269" y="1892598"/>
            <a:ext cx="1245917" cy="831129"/>
            <a:chOff x="7274542" y="5615346"/>
            <a:chExt cx="1245917" cy="831129"/>
          </a:xfrm>
        </p:grpSpPr>
        <p:sp>
          <p:nvSpPr>
            <p:cNvPr id="346" name="平行四边形 345"/>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47" name="图片 346"/>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48" name="图片 347"/>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49" name="组合 348"/>
          <p:cNvGrpSpPr/>
          <p:nvPr/>
        </p:nvGrpSpPr>
        <p:grpSpPr>
          <a:xfrm>
            <a:off x="2015669" y="2044998"/>
            <a:ext cx="1245917" cy="831129"/>
            <a:chOff x="7274542" y="5615346"/>
            <a:chExt cx="1245917" cy="831129"/>
          </a:xfrm>
        </p:grpSpPr>
        <p:sp>
          <p:nvSpPr>
            <p:cNvPr id="350" name="平行四边形 349"/>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51" name="图片 350"/>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52" name="图片 351"/>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53" name="组合 352"/>
          <p:cNvGrpSpPr/>
          <p:nvPr/>
        </p:nvGrpSpPr>
        <p:grpSpPr>
          <a:xfrm>
            <a:off x="2168069" y="2197398"/>
            <a:ext cx="1245917" cy="831129"/>
            <a:chOff x="7274542" y="5615346"/>
            <a:chExt cx="1245917" cy="831129"/>
          </a:xfrm>
        </p:grpSpPr>
        <p:sp>
          <p:nvSpPr>
            <p:cNvPr id="354" name="平行四边形 353"/>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55" name="图片 354"/>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56" name="图片 355"/>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57" name="组合 356"/>
          <p:cNvGrpSpPr/>
          <p:nvPr/>
        </p:nvGrpSpPr>
        <p:grpSpPr>
          <a:xfrm>
            <a:off x="2320469" y="2349798"/>
            <a:ext cx="1245917" cy="831129"/>
            <a:chOff x="7274542" y="5615346"/>
            <a:chExt cx="1245917" cy="831129"/>
          </a:xfrm>
        </p:grpSpPr>
        <p:sp>
          <p:nvSpPr>
            <p:cNvPr id="358" name="平行四边形 357"/>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59" name="图片 358"/>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60" name="图片 359"/>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61" name="组合 360"/>
          <p:cNvGrpSpPr/>
          <p:nvPr/>
        </p:nvGrpSpPr>
        <p:grpSpPr>
          <a:xfrm>
            <a:off x="2472869" y="2502198"/>
            <a:ext cx="1245917" cy="831129"/>
            <a:chOff x="7274542" y="5615346"/>
            <a:chExt cx="1245917" cy="831129"/>
          </a:xfrm>
        </p:grpSpPr>
        <p:sp>
          <p:nvSpPr>
            <p:cNvPr id="362" name="平行四边形 361"/>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63" name="图片 362"/>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64" name="图片 363"/>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65" name="组合 364"/>
          <p:cNvGrpSpPr/>
          <p:nvPr/>
        </p:nvGrpSpPr>
        <p:grpSpPr>
          <a:xfrm>
            <a:off x="2625269" y="2654598"/>
            <a:ext cx="1245917" cy="831129"/>
            <a:chOff x="7274542" y="5615346"/>
            <a:chExt cx="1245917" cy="831129"/>
          </a:xfrm>
        </p:grpSpPr>
        <p:sp>
          <p:nvSpPr>
            <p:cNvPr id="366" name="平行四边形 365"/>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67" name="图片 366"/>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68" name="图片 367"/>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69" name="组合 368"/>
          <p:cNvGrpSpPr/>
          <p:nvPr/>
        </p:nvGrpSpPr>
        <p:grpSpPr>
          <a:xfrm>
            <a:off x="2777669" y="2806998"/>
            <a:ext cx="1245917" cy="831129"/>
            <a:chOff x="7274542" y="5615346"/>
            <a:chExt cx="1245917" cy="831129"/>
          </a:xfrm>
        </p:grpSpPr>
        <p:sp>
          <p:nvSpPr>
            <p:cNvPr id="370" name="平行四边形 369"/>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71" name="图片 370"/>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72" name="图片 371"/>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73" name="组合 372"/>
          <p:cNvGrpSpPr/>
          <p:nvPr/>
        </p:nvGrpSpPr>
        <p:grpSpPr>
          <a:xfrm>
            <a:off x="2930069" y="2959398"/>
            <a:ext cx="1245917" cy="831129"/>
            <a:chOff x="7274542" y="5615346"/>
            <a:chExt cx="1245917" cy="831129"/>
          </a:xfrm>
        </p:grpSpPr>
        <p:sp>
          <p:nvSpPr>
            <p:cNvPr id="374" name="平行四边形 373"/>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75" name="图片 374"/>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76" name="图片 375"/>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77" name="组合 376"/>
          <p:cNvGrpSpPr/>
          <p:nvPr/>
        </p:nvGrpSpPr>
        <p:grpSpPr>
          <a:xfrm>
            <a:off x="3082469" y="3111798"/>
            <a:ext cx="1245917" cy="831129"/>
            <a:chOff x="7274542" y="5615346"/>
            <a:chExt cx="1245917" cy="831129"/>
          </a:xfrm>
        </p:grpSpPr>
        <p:sp>
          <p:nvSpPr>
            <p:cNvPr id="378" name="平行四边形 377"/>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79" name="图片 378"/>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80" name="图片 379"/>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81" name="组合 380"/>
          <p:cNvGrpSpPr/>
          <p:nvPr/>
        </p:nvGrpSpPr>
        <p:grpSpPr>
          <a:xfrm>
            <a:off x="3234869" y="3264198"/>
            <a:ext cx="1245917" cy="831129"/>
            <a:chOff x="7274542" y="5615346"/>
            <a:chExt cx="1245917" cy="831129"/>
          </a:xfrm>
        </p:grpSpPr>
        <p:sp>
          <p:nvSpPr>
            <p:cNvPr id="382" name="平行四边形 381"/>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83" name="图片 382"/>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84" name="图片 383"/>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85" name="组合 384"/>
          <p:cNvGrpSpPr/>
          <p:nvPr/>
        </p:nvGrpSpPr>
        <p:grpSpPr>
          <a:xfrm>
            <a:off x="3387269" y="3416598"/>
            <a:ext cx="1245917" cy="831129"/>
            <a:chOff x="7274542" y="5615346"/>
            <a:chExt cx="1245917" cy="831129"/>
          </a:xfrm>
        </p:grpSpPr>
        <p:sp>
          <p:nvSpPr>
            <p:cNvPr id="386" name="平行四边形 385"/>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87" name="图片 386"/>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88" name="图片 387"/>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89" name="组合 388"/>
          <p:cNvGrpSpPr/>
          <p:nvPr/>
        </p:nvGrpSpPr>
        <p:grpSpPr>
          <a:xfrm>
            <a:off x="3539669" y="3568998"/>
            <a:ext cx="1245917" cy="831129"/>
            <a:chOff x="7274542" y="5615346"/>
            <a:chExt cx="1245917" cy="831129"/>
          </a:xfrm>
        </p:grpSpPr>
        <p:sp>
          <p:nvSpPr>
            <p:cNvPr id="390" name="平行四边形 389"/>
            <p:cNvSpPr/>
            <p:nvPr/>
          </p:nvSpPr>
          <p:spPr>
            <a:xfrm>
              <a:off x="7274542" y="5615346"/>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MR Atlas </a:t>
              </a:r>
              <a:endParaRPr lang="en-GB" altLang="zh-CN" sz="1800" dirty="0">
                <a:solidFill>
                  <a:srgbClr val="000000"/>
                </a:solidFill>
                <a:latin typeface="Times" pitchFamily="18" charset="0"/>
                <a:cs typeface="Times" pitchFamily="18" charset="0"/>
              </a:endParaRPr>
            </a:p>
          </p:txBody>
        </p:sp>
        <p:pic>
          <p:nvPicPr>
            <p:cNvPr id="391" name="图片 390"/>
            <p:cNvPicPr>
              <a:picLocks noChangeAspect="1"/>
            </p:cNvPicPr>
            <p:nvPr/>
          </p:nvPicPr>
          <p:blipFill>
            <a:blip r:embed="rId3"/>
            <a:stretch>
              <a:fillRect/>
            </a:stretch>
          </p:blipFill>
          <p:spPr>
            <a:xfrm>
              <a:off x="7466354" y="5624924"/>
              <a:ext cx="448798" cy="4416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92" name="图片 391"/>
            <p:cNvPicPr>
              <a:picLocks noChangeAspect="1"/>
            </p:cNvPicPr>
            <p:nvPr/>
          </p:nvPicPr>
          <p:blipFill>
            <a:blip r:embed="rId4"/>
            <a:stretch>
              <a:fillRect/>
            </a:stretch>
          </p:blipFill>
          <p:spPr>
            <a:xfrm>
              <a:off x="7966345" y="5636386"/>
              <a:ext cx="416390" cy="4203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93" name="组合 392"/>
          <p:cNvGrpSpPr/>
          <p:nvPr/>
        </p:nvGrpSpPr>
        <p:grpSpPr>
          <a:xfrm>
            <a:off x="535813" y="2265298"/>
            <a:ext cx="1245917" cy="831129"/>
            <a:chOff x="1061420" y="4309183"/>
            <a:chExt cx="1245917" cy="831129"/>
          </a:xfrm>
        </p:grpSpPr>
        <p:sp>
          <p:nvSpPr>
            <p:cNvPr id="394" name="平行四边形 393"/>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395"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96"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397" name="组合 396"/>
          <p:cNvGrpSpPr/>
          <p:nvPr/>
        </p:nvGrpSpPr>
        <p:grpSpPr>
          <a:xfrm>
            <a:off x="688213" y="2417698"/>
            <a:ext cx="1245917" cy="831129"/>
            <a:chOff x="1061420" y="4309183"/>
            <a:chExt cx="1245917" cy="831129"/>
          </a:xfrm>
        </p:grpSpPr>
        <p:sp>
          <p:nvSpPr>
            <p:cNvPr id="398" name="平行四边形 397"/>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399"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00"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01" name="组合 400"/>
          <p:cNvGrpSpPr/>
          <p:nvPr/>
        </p:nvGrpSpPr>
        <p:grpSpPr>
          <a:xfrm>
            <a:off x="840613" y="2570098"/>
            <a:ext cx="1245917" cy="831129"/>
            <a:chOff x="1061420" y="4309183"/>
            <a:chExt cx="1245917" cy="831129"/>
          </a:xfrm>
        </p:grpSpPr>
        <p:sp>
          <p:nvSpPr>
            <p:cNvPr id="402" name="平行四边形 401"/>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03"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04"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05" name="组合 404"/>
          <p:cNvGrpSpPr/>
          <p:nvPr/>
        </p:nvGrpSpPr>
        <p:grpSpPr>
          <a:xfrm>
            <a:off x="993013" y="2722498"/>
            <a:ext cx="1245917" cy="831129"/>
            <a:chOff x="1061420" y="4309183"/>
            <a:chExt cx="1245917" cy="831129"/>
          </a:xfrm>
        </p:grpSpPr>
        <p:sp>
          <p:nvSpPr>
            <p:cNvPr id="406" name="平行四边形 405"/>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07"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08"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09" name="组合 408"/>
          <p:cNvGrpSpPr/>
          <p:nvPr/>
        </p:nvGrpSpPr>
        <p:grpSpPr>
          <a:xfrm>
            <a:off x="1145413" y="2874898"/>
            <a:ext cx="1245917" cy="831129"/>
            <a:chOff x="1061420" y="4309183"/>
            <a:chExt cx="1245917" cy="831129"/>
          </a:xfrm>
        </p:grpSpPr>
        <p:sp>
          <p:nvSpPr>
            <p:cNvPr id="410" name="平行四边形 409"/>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11"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12"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13" name="组合 412"/>
          <p:cNvGrpSpPr/>
          <p:nvPr/>
        </p:nvGrpSpPr>
        <p:grpSpPr>
          <a:xfrm>
            <a:off x="1297813" y="3027298"/>
            <a:ext cx="1245917" cy="831129"/>
            <a:chOff x="1061420" y="4309183"/>
            <a:chExt cx="1245917" cy="831129"/>
          </a:xfrm>
        </p:grpSpPr>
        <p:sp>
          <p:nvSpPr>
            <p:cNvPr id="414" name="平行四边形 413"/>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15"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16"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17" name="组合 416"/>
          <p:cNvGrpSpPr/>
          <p:nvPr/>
        </p:nvGrpSpPr>
        <p:grpSpPr>
          <a:xfrm>
            <a:off x="1450213" y="3179698"/>
            <a:ext cx="1245917" cy="831129"/>
            <a:chOff x="1061420" y="4309183"/>
            <a:chExt cx="1245917" cy="831129"/>
          </a:xfrm>
        </p:grpSpPr>
        <p:sp>
          <p:nvSpPr>
            <p:cNvPr id="418" name="平行四边形 417"/>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19"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20"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21" name="组合 420"/>
          <p:cNvGrpSpPr/>
          <p:nvPr/>
        </p:nvGrpSpPr>
        <p:grpSpPr>
          <a:xfrm>
            <a:off x="1602613" y="3332098"/>
            <a:ext cx="1245917" cy="831129"/>
            <a:chOff x="1061420" y="4309183"/>
            <a:chExt cx="1245917" cy="831129"/>
          </a:xfrm>
        </p:grpSpPr>
        <p:sp>
          <p:nvSpPr>
            <p:cNvPr id="422" name="平行四边形 421"/>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23"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24"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25" name="组合 424"/>
          <p:cNvGrpSpPr/>
          <p:nvPr/>
        </p:nvGrpSpPr>
        <p:grpSpPr>
          <a:xfrm>
            <a:off x="1755013" y="3484498"/>
            <a:ext cx="1245917" cy="831129"/>
            <a:chOff x="1061420" y="4309183"/>
            <a:chExt cx="1245917" cy="831129"/>
          </a:xfrm>
        </p:grpSpPr>
        <p:sp>
          <p:nvSpPr>
            <p:cNvPr id="426" name="平行四边形 425"/>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27"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28"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29" name="组合 428"/>
          <p:cNvGrpSpPr/>
          <p:nvPr/>
        </p:nvGrpSpPr>
        <p:grpSpPr>
          <a:xfrm>
            <a:off x="1907413" y="3636898"/>
            <a:ext cx="1245917" cy="831129"/>
            <a:chOff x="1061420" y="4309183"/>
            <a:chExt cx="1245917" cy="831129"/>
          </a:xfrm>
        </p:grpSpPr>
        <p:sp>
          <p:nvSpPr>
            <p:cNvPr id="430" name="平行四边形 429"/>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31"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32"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33" name="组合 432"/>
          <p:cNvGrpSpPr/>
          <p:nvPr/>
        </p:nvGrpSpPr>
        <p:grpSpPr>
          <a:xfrm>
            <a:off x="2059813" y="3789298"/>
            <a:ext cx="1245917" cy="831129"/>
            <a:chOff x="1061420" y="4309183"/>
            <a:chExt cx="1245917" cy="831129"/>
          </a:xfrm>
        </p:grpSpPr>
        <p:sp>
          <p:nvSpPr>
            <p:cNvPr id="434" name="平行四边形 433"/>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35"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36"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37" name="组合 436"/>
          <p:cNvGrpSpPr/>
          <p:nvPr/>
        </p:nvGrpSpPr>
        <p:grpSpPr>
          <a:xfrm>
            <a:off x="2212213" y="3941698"/>
            <a:ext cx="1245917" cy="831129"/>
            <a:chOff x="1061420" y="4309183"/>
            <a:chExt cx="1245917" cy="831129"/>
          </a:xfrm>
        </p:grpSpPr>
        <p:sp>
          <p:nvSpPr>
            <p:cNvPr id="438" name="平行四边形 437"/>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39"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40"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41" name="组合 440"/>
          <p:cNvGrpSpPr/>
          <p:nvPr/>
        </p:nvGrpSpPr>
        <p:grpSpPr>
          <a:xfrm>
            <a:off x="2364613" y="4094098"/>
            <a:ext cx="1245917" cy="831129"/>
            <a:chOff x="1061420" y="4309183"/>
            <a:chExt cx="1245917" cy="831129"/>
          </a:xfrm>
        </p:grpSpPr>
        <p:sp>
          <p:nvSpPr>
            <p:cNvPr id="442" name="平行四边形 441"/>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43"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44"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45" name="组合 444"/>
          <p:cNvGrpSpPr/>
          <p:nvPr/>
        </p:nvGrpSpPr>
        <p:grpSpPr>
          <a:xfrm>
            <a:off x="2517013" y="4246498"/>
            <a:ext cx="1245917" cy="831129"/>
            <a:chOff x="1061420" y="4309183"/>
            <a:chExt cx="1245917" cy="831129"/>
          </a:xfrm>
        </p:grpSpPr>
        <p:sp>
          <p:nvSpPr>
            <p:cNvPr id="446" name="平行四边形 445"/>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47"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48"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49" name="组合 448"/>
          <p:cNvGrpSpPr/>
          <p:nvPr/>
        </p:nvGrpSpPr>
        <p:grpSpPr>
          <a:xfrm>
            <a:off x="2669413" y="4398898"/>
            <a:ext cx="1245917" cy="831129"/>
            <a:chOff x="1061420" y="4309183"/>
            <a:chExt cx="1245917" cy="831129"/>
          </a:xfrm>
        </p:grpSpPr>
        <p:sp>
          <p:nvSpPr>
            <p:cNvPr id="450" name="平行四边形 449"/>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51"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52"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53" name="组合 452"/>
          <p:cNvGrpSpPr/>
          <p:nvPr/>
        </p:nvGrpSpPr>
        <p:grpSpPr>
          <a:xfrm>
            <a:off x="2821813" y="4551298"/>
            <a:ext cx="1245917" cy="831129"/>
            <a:chOff x="1061420" y="4309183"/>
            <a:chExt cx="1245917" cy="831129"/>
          </a:xfrm>
        </p:grpSpPr>
        <p:sp>
          <p:nvSpPr>
            <p:cNvPr id="454" name="平行四边形 453"/>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55"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56"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57" name="组合 456"/>
          <p:cNvGrpSpPr/>
          <p:nvPr/>
        </p:nvGrpSpPr>
        <p:grpSpPr>
          <a:xfrm>
            <a:off x="2974213" y="4703698"/>
            <a:ext cx="1245917" cy="831129"/>
            <a:chOff x="1061420" y="4309183"/>
            <a:chExt cx="1245917" cy="831129"/>
          </a:xfrm>
        </p:grpSpPr>
        <p:sp>
          <p:nvSpPr>
            <p:cNvPr id="458" name="平行四边形 457"/>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59"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60"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61" name="组合 460"/>
          <p:cNvGrpSpPr/>
          <p:nvPr/>
        </p:nvGrpSpPr>
        <p:grpSpPr>
          <a:xfrm>
            <a:off x="3126613" y="4856098"/>
            <a:ext cx="1245917" cy="831129"/>
            <a:chOff x="1061420" y="4309183"/>
            <a:chExt cx="1245917" cy="831129"/>
          </a:xfrm>
        </p:grpSpPr>
        <p:sp>
          <p:nvSpPr>
            <p:cNvPr id="462" name="平行四边形 461"/>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63"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64"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65" name="组合 464"/>
          <p:cNvGrpSpPr/>
          <p:nvPr/>
        </p:nvGrpSpPr>
        <p:grpSpPr>
          <a:xfrm>
            <a:off x="3279013" y="5008498"/>
            <a:ext cx="1245917" cy="831129"/>
            <a:chOff x="1061420" y="4309183"/>
            <a:chExt cx="1245917" cy="831129"/>
          </a:xfrm>
        </p:grpSpPr>
        <p:sp>
          <p:nvSpPr>
            <p:cNvPr id="466" name="平行四边形 465"/>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67"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68"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69" name="组合 468"/>
          <p:cNvGrpSpPr/>
          <p:nvPr/>
        </p:nvGrpSpPr>
        <p:grpSpPr>
          <a:xfrm>
            <a:off x="3431413" y="5160898"/>
            <a:ext cx="1245917" cy="831129"/>
            <a:chOff x="1061420" y="4309183"/>
            <a:chExt cx="1245917" cy="831129"/>
          </a:xfrm>
        </p:grpSpPr>
        <p:sp>
          <p:nvSpPr>
            <p:cNvPr id="470" name="平行四边形 469"/>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71"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72"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73" name="组合 472"/>
          <p:cNvGrpSpPr/>
          <p:nvPr/>
        </p:nvGrpSpPr>
        <p:grpSpPr>
          <a:xfrm>
            <a:off x="3583813" y="5313298"/>
            <a:ext cx="1245917" cy="831129"/>
            <a:chOff x="1061420" y="4309183"/>
            <a:chExt cx="1245917" cy="831129"/>
          </a:xfrm>
        </p:grpSpPr>
        <p:sp>
          <p:nvSpPr>
            <p:cNvPr id="474" name="平行四边形 473"/>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75"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76"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77" name="组合 476"/>
          <p:cNvGrpSpPr/>
          <p:nvPr/>
        </p:nvGrpSpPr>
        <p:grpSpPr>
          <a:xfrm>
            <a:off x="3736213" y="5465698"/>
            <a:ext cx="1245917" cy="831129"/>
            <a:chOff x="1061420" y="4309183"/>
            <a:chExt cx="1245917" cy="831129"/>
          </a:xfrm>
        </p:grpSpPr>
        <p:sp>
          <p:nvSpPr>
            <p:cNvPr id="478" name="平行四边形 477"/>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79"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80"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81" name="组合 480"/>
          <p:cNvGrpSpPr/>
          <p:nvPr/>
        </p:nvGrpSpPr>
        <p:grpSpPr>
          <a:xfrm>
            <a:off x="76089" y="3494605"/>
            <a:ext cx="1245917" cy="831129"/>
            <a:chOff x="1061420" y="4309183"/>
            <a:chExt cx="1245917" cy="831129"/>
          </a:xfrm>
        </p:grpSpPr>
        <p:sp>
          <p:nvSpPr>
            <p:cNvPr id="482" name="平行四边形 481"/>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83"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84"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85" name="组合 484"/>
          <p:cNvGrpSpPr/>
          <p:nvPr/>
        </p:nvGrpSpPr>
        <p:grpSpPr>
          <a:xfrm>
            <a:off x="3888613" y="5618098"/>
            <a:ext cx="1245917" cy="831129"/>
            <a:chOff x="1061420" y="4309183"/>
            <a:chExt cx="1245917" cy="831129"/>
          </a:xfrm>
        </p:grpSpPr>
        <p:sp>
          <p:nvSpPr>
            <p:cNvPr id="486" name="平行四边形 485"/>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87"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88"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497" name="组合 496"/>
          <p:cNvGrpSpPr/>
          <p:nvPr/>
        </p:nvGrpSpPr>
        <p:grpSpPr>
          <a:xfrm>
            <a:off x="228489" y="3647005"/>
            <a:ext cx="1245917" cy="831129"/>
            <a:chOff x="1061420" y="4309183"/>
            <a:chExt cx="1245917" cy="831129"/>
          </a:xfrm>
        </p:grpSpPr>
        <p:sp>
          <p:nvSpPr>
            <p:cNvPr id="498" name="平行四边形 497"/>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499"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00"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01" name="组合 500"/>
          <p:cNvGrpSpPr/>
          <p:nvPr/>
        </p:nvGrpSpPr>
        <p:grpSpPr>
          <a:xfrm>
            <a:off x="380889" y="3799405"/>
            <a:ext cx="1245917" cy="831129"/>
            <a:chOff x="1061420" y="4309183"/>
            <a:chExt cx="1245917" cy="831129"/>
          </a:xfrm>
        </p:grpSpPr>
        <p:sp>
          <p:nvSpPr>
            <p:cNvPr id="502" name="平行四边形 501"/>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03"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04"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05" name="组合 504"/>
          <p:cNvGrpSpPr/>
          <p:nvPr/>
        </p:nvGrpSpPr>
        <p:grpSpPr>
          <a:xfrm>
            <a:off x="533289" y="3951805"/>
            <a:ext cx="1245917" cy="831129"/>
            <a:chOff x="1061420" y="4309183"/>
            <a:chExt cx="1245917" cy="831129"/>
          </a:xfrm>
        </p:grpSpPr>
        <p:sp>
          <p:nvSpPr>
            <p:cNvPr id="506" name="平行四边形 505"/>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07"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08"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09" name="组合 508"/>
          <p:cNvGrpSpPr/>
          <p:nvPr/>
        </p:nvGrpSpPr>
        <p:grpSpPr>
          <a:xfrm>
            <a:off x="685689" y="4104205"/>
            <a:ext cx="1245917" cy="831129"/>
            <a:chOff x="1061420" y="4309183"/>
            <a:chExt cx="1245917" cy="831129"/>
          </a:xfrm>
        </p:grpSpPr>
        <p:sp>
          <p:nvSpPr>
            <p:cNvPr id="510" name="平行四边形 509"/>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11"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12"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13" name="组合 512"/>
          <p:cNvGrpSpPr/>
          <p:nvPr/>
        </p:nvGrpSpPr>
        <p:grpSpPr>
          <a:xfrm>
            <a:off x="838089" y="4256605"/>
            <a:ext cx="1245917" cy="831129"/>
            <a:chOff x="1061420" y="4309183"/>
            <a:chExt cx="1245917" cy="831129"/>
          </a:xfrm>
        </p:grpSpPr>
        <p:sp>
          <p:nvSpPr>
            <p:cNvPr id="514" name="平行四边形 513"/>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15"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16"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17" name="组合 516"/>
          <p:cNvGrpSpPr/>
          <p:nvPr/>
        </p:nvGrpSpPr>
        <p:grpSpPr>
          <a:xfrm>
            <a:off x="990489" y="4409005"/>
            <a:ext cx="1245917" cy="831129"/>
            <a:chOff x="1061420" y="4309183"/>
            <a:chExt cx="1245917" cy="831129"/>
          </a:xfrm>
        </p:grpSpPr>
        <p:sp>
          <p:nvSpPr>
            <p:cNvPr id="518" name="平行四边形 517"/>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19"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20"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21" name="组合 520"/>
          <p:cNvGrpSpPr/>
          <p:nvPr/>
        </p:nvGrpSpPr>
        <p:grpSpPr>
          <a:xfrm>
            <a:off x="1142889" y="4561405"/>
            <a:ext cx="1245917" cy="831129"/>
            <a:chOff x="1061420" y="4309183"/>
            <a:chExt cx="1245917" cy="831129"/>
          </a:xfrm>
        </p:grpSpPr>
        <p:sp>
          <p:nvSpPr>
            <p:cNvPr id="522" name="平行四边形 521"/>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23"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24"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25" name="组合 524"/>
          <p:cNvGrpSpPr/>
          <p:nvPr/>
        </p:nvGrpSpPr>
        <p:grpSpPr>
          <a:xfrm>
            <a:off x="1295289" y="4713805"/>
            <a:ext cx="1245917" cy="831129"/>
            <a:chOff x="1061420" y="4309183"/>
            <a:chExt cx="1245917" cy="831129"/>
          </a:xfrm>
        </p:grpSpPr>
        <p:sp>
          <p:nvSpPr>
            <p:cNvPr id="526" name="平行四边形 525"/>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27"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28"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29" name="组合 528"/>
          <p:cNvGrpSpPr/>
          <p:nvPr/>
        </p:nvGrpSpPr>
        <p:grpSpPr>
          <a:xfrm>
            <a:off x="1447689" y="4866205"/>
            <a:ext cx="1245917" cy="831129"/>
            <a:chOff x="1061420" y="4309183"/>
            <a:chExt cx="1245917" cy="831129"/>
          </a:xfrm>
        </p:grpSpPr>
        <p:sp>
          <p:nvSpPr>
            <p:cNvPr id="530" name="平行四边形 529"/>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31"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32"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33" name="组合 532"/>
          <p:cNvGrpSpPr/>
          <p:nvPr/>
        </p:nvGrpSpPr>
        <p:grpSpPr>
          <a:xfrm>
            <a:off x="1600089" y="5018605"/>
            <a:ext cx="1245917" cy="831129"/>
            <a:chOff x="1061420" y="4309183"/>
            <a:chExt cx="1245917" cy="831129"/>
          </a:xfrm>
        </p:grpSpPr>
        <p:sp>
          <p:nvSpPr>
            <p:cNvPr id="534" name="平行四边形 533"/>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35"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36"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37" name="组合 536"/>
          <p:cNvGrpSpPr/>
          <p:nvPr/>
        </p:nvGrpSpPr>
        <p:grpSpPr>
          <a:xfrm>
            <a:off x="1752489" y="5171005"/>
            <a:ext cx="1245917" cy="831129"/>
            <a:chOff x="1061420" y="4309183"/>
            <a:chExt cx="1245917" cy="831129"/>
          </a:xfrm>
        </p:grpSpPr>
        <p:sp>
          <p:nvSpPr>
            <p:cNvPr id="538" name="平行四边形 537"/>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39"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40"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41" name="组合 540"/>
          <p:cNvGrpSpPr/>
          <p:nvPr/>
        </p:nvGrpSpPr>
        <p:grpSpPr>
          <a:xfrm>
            <a:off x="1904889" y="5323405"/>
            <a:ext cx="1245917" cy="831129"/>
            <a:chOff x="1061420" y="4309183"/>
            <a:chExt cx="1245917" cy="831129"/>
          </a:xfrm>
        </p:grpSpPr>
        <p:sp>
          <p:nvSpPr>
            <p:cNvPr id="542" name="平行四边形 541"/>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43"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44"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45" name="组合 544"/>
          <p:cNvGrpSpPr/>
          <p:nvPr/>
        </p:nvGrpSpPr>
        <p:grpSpPr>
          <a:xfrm>
            <a:off x="2057289" y="5475805"/>
            <a:ext cx="1245917" cy="831129"/>
            <a:chOff x="1061420" y="4309183"/>
            <a:chExt cx="1245917" cy="831129"/>
          </a:xfrm>
        </p:grpSpPr>
        <p:sp>
          <p:nvSpPr>
            <p:cNvPr id="546" name="平行四边形 545"/>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47"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48"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49" name="组合 548"/>
          <p:cNvGrpSpPr/>
          <p:nvPr/>
        </p:nvGrpSpPr>
        <p:grpSpPr>
          <a:xfrm>
            <a:off x="2209689" y="5628205"/>
            <a:ext cx="1245917" cy="831129"/>
            <a:chOff x="1061420" y="4309183"/>
            <a:chExt cx="1245917" cy="831129"/>
          </a:xfrm>
        </p:grpSpPr>
        <p:sp>
          <p:nvSpPr>
            <p:cNvPr id="550" name="平行四边形 549"/>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51"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52"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53" name="组合 552"/>
          <p:cNvGrpSpPr/>
          <p:nvPr/>
        </p:nvGrpSpPr>
        <p:grpSpPr>
          <a:xfrm>
            <a:off x="2362089" y="5780605"/>
            <a:ext cx="1245917" cy="831129"/>
            <a:chOff x="1061420" y="4309183"/>
            <a:chExt cx="1245917" cy="831129"/>
          </a:xfrm>
        </p:grpSpPr>
        <p:sp>
          <p:nvSpPr>
            <p:cNvPr id="554" name="平行四边形 553"/>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55"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56"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57" name="组合 556"/>
          <p:cNvGrpSpPr/>
          <p:nvPr/>
        </p:nvGrpSpPr>
        <p:grpSpPr>
          <a:xfrm>
            <a:off x="9869" y="5094990"/>
            <a:ext cx="1245917" cy="831129"/>
            <a:chOff x="1061420" y="4309183"/>
            <a:chExt cx="1245917" cy="831129"/>
          </a:xfrm>
        </p:grpSpPr>
        <p:sp>
          <p:nvSpPr>
            <p:cNvPr id="558" name="平行四边形 557"/>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59"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60"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69" name="组合 568"/>
          <p:cNvGrpSpPr/>
          <p:nvPr/>
        </p:nvGrpSpPr>
        <p:grpSpPr>
          <a:xfrm>
            <a:off x="162269" y="5247390"/>
            <a:ext cx="1245917" cy="831129"/>
            <a:chOff x="1061420" y="4309183"/>
            <a:chExt cx="1245917" cy="831129"/>
          </a:xfrm>
        </p:grpSpPr>
        <p:sp>
          <p:nvSpPr>
            <p:cNvPr id="570" name="平行四边形 569"/>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71"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72"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73" name="组合 572"/>
          <p:cNvGrpSpPr/>
          <p:nvPr/>
        </p:nvGrpSpPr>
        <p:grpSpPr>
          <a:xfrm>
            <a:off x="314669" y="5399790"/>
            <a:ext cx="1245917" cy="831129"/>
            <a:chOff x="1061420" y="4309183"/>
            <a:chExt cx="1245917" cy="831129"/>
          </a:xfrm>
        </p:grpSpPr>
        <p:sp>
          <p:nvSpPr>
            <p:cNvPr id="574" name="平行四边形 573"/>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75"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76"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77" name="组合 576"/>
          <p:cNvGrpSpPr/>
          <p:nvPr/>
        </p:nvGrpSpPr>
        <p:grpSpPr>
          <a:xfrm>
            <a:off x="467069" y="5552190"/>
            <a:ext cx="1245917" cy="831129"/>
            <a:chOff x="1061420" y="4309183"/>
            <a:chExt cx="1245917" cy="831129"/>
          </a:xfrm>
        </p:grpSpPr>
        <p:sp>
          <p:nvSpPr>
            <p:cNvPr id="578" name="平行四边形 577"/>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79"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80"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81" name="组合 580"/>
          <p:cNvGrpSpPr/>
          <p:nvPr/>
        </p:nvGrpSpPr>
        <p:grpSpPr>
          <a:xfrm>
            <a:off x="619469" y="5704590"/>
            <a:ext cx="1245917" cy="831129"/>
            <a:chOff x="1061420" y="4309183"/>
            <a:chExt cx="1245917" cy="831129"/>
          </a:xfrm>
        </p:grpSpPr>
        <p:sp>
          <p:nvSpPr>
            <p:cNvPr id="582" name="平行四边形 581"/>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CT Atlas </a:t>
              </a:r>
              <a:endParaRPr lang="en-GB" altLang="zh-CN" sz="1800" dirty="0">
                <a:solidFill>
                  <a:srgbClr val="000000"/>
                </a:solidFill>
                <a:latin typeface="Times" pitchFamily="18" charset="0"/>
                <a:cs typeface="Times" pitchFamily="18" charset="0"/>
              </a:endParaRPr>
            </a:p>
          </p:txBody>
        </p:sp>
        <p:pic>
          <p:nvPicPr>
            <p:cNvPr id="583"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84"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grpSp>
        <p:nvGrpSpPr>
          <p:cNvPr id="585" name="组合 584"/>
          <p:cNvGrpSpPr/>
          <p:nvPr/>
        </p:nvGrpSpPr>
        <p:grpSpPr>
          <a:xfrm>
            <a:off x="771869" y="5856990"/>
            <a:ext cx="1245917" cy="831129"/>
            <a:chOff x="1061420" y="4309183"/>
            <a:chExt cx="1245917" cy="831129"/>
          </a:xfrm>
        </p:grpSpPr>
        <p:sp>
          <p:nvSpPr>
            <p:cNvPr id="586" name="平行四边形 585"/>
            <p:cNvSpPr/>
            <p:nvPr/>
          </p:nvSpPr>
          <p:spPr>
            <a:xfrm>
              <a:off x="1061420" y="4309183"/>
              <a:ext cx="1245917" cy="831129"/>
            </a:xfrm>
            <a:prstGeom prst="parallelogram">
              <a:avLst/>
            </a:prstGeom>
            <a:solidFill>
              <a:schemeClr val="bg1"/>
            </a:solidFill>
            <a:ln>
              <a:solidFill>
                <a:srgbClr val="008000"/>
              </a:solidFill>
              <a:headEnd/>
              <a:tailEnd/>
            </a:ln>
          </p:spPr>
          <p:style>
            <a:lnRef idx="1">
              <a:schemeClr val="accent3"/>
            </a:lnRef>
            <a:fillRef idx="3">
              <a:schemeClr val="accent3"/>
            </a:fillRef>
            <a:effectRef idx="2">
              <a:schemeClr val="accent3"/>
            </a:effectRef>
            <a:fontRef idx="minor">
              <a:schemeClr val="lt1"/>
            </a:fontRef>
          </p:style>
          <p:txBody>
            <a:bodyPr wrap="none" lIns="0" tIns="0" rIns="0" bIns="0" anchor="ctr"/>
            <a:lstStyle/>
            <a:p>
              <a:pPr algn="ctr" defTabSz="617457"/>
              <a:endParaRPr lang="en-GB" altLang="zh-CN" sz="1800" dirty="0">
                <a:solidFill>
                  <a:srgbClr val="000000"/>
                </a:solidFill>
                <a:latin typeface="Times" pitchFamily="18" charset="0"/>
                <a:cs typeface="Times" pitchFamily="18" charset="0"/>
              </a:endParaRPr>
            </a:p>
            <a:p>
              <a:pPr algn="ctr" defTabSz="617457"/>
              <a:endParaRPr lang="en-GB" altLang="zh-CN" sz="1400" dirty="0">
                <a:solidFill>
                  <a:srgbClr val="000000"/>
                </a:solidFill>
                <a:latin typeface="Times" pitchFamily="18" charset="0"/>
                <a:cs typeface="Times" pitchFamily="18" charset="0"/>
              </a:endParaRPr>
            </a:p>
            <a:p>
              <a:pPr algn="ctr" defTabSz="617457"/>
              <a:r>
                <a:rPr lang="en-US" altLang="zh-CN" sz="1800" dirty="0" smtClean="0">
                  <a:solidFill>
                    <a:srgbClr val="000000"/>
                  </a:solidFill>
                  <a:latin typeface="Times" pitchFamily="18" charset="0"/>
                  <a:cs typeface="Times" pitchFamily="18" charset="0"/>
                </a:rPr>
                <a:t>Other M atlas </a:t>
              </a:r>
              <a:endParaRPr lang="en-GB" altLang="zh-CN" sz="1800" dirty="0">
                <a:solidFill>
                  <a:srgbClr val="000000"/>
                </a:solidFill>
                <a:latin typeface="Times" pitchFamily="18" charset="0"/>
                <a:cs typeface="Times" pitchFamily="18" charset="0"/>
              </a:endParaRPr>
            </a:p>
          </p:txBody>
        </p:sp>
        <p:pic>
          <p:nvPicPr>
            <p:cNvPr id="587" name="Picture 4"/>
            <p:cNvPicPr>
              <a:picLocks noChangeAspect="1" noChangeArrowheads="1"/>
            </p:cNvPicPr>
            <p:nvPr/>
          </p:nvPicPr>
          <p:blipFill>
            <a:blip r:embed="rId5" cstate="print"/>
            <a:srcRect/>
            <a:stretch>
              <a:fillRect/>
            </a:stretch>
          </p:blipFill>
          <p:spPr bwMode="auto">
            <a:xfrm>
              <a:off x="1271823" y="4346757"/>
              <a:ext cx="412555" cy="402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88" name="Picture 5"/>
            <p:cNvPicPr>
              <a:picLocks noChangeAspect="1" noChangeArrowheads="1"/>
            </p:cNvPicPr>
            <p:nvPr/>
          </p:nvPicPr>
          <p:blipFill>
            <a:blip r:embed="rId6" cstate="print"/>
            <a:srcRect/>
            <a:stretch>
              <a:fillRect/>
            </a:stretch>
          </p:blipFill>
          <p:spPr bwMode="auto">
            <a:xfrm>
              <a:off x="1684378" y="4339501"/>
              <a:ext cx="389816" cy="41134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Tree>
    <p:extLst>
      <p:ext uri="{BB962C8B-B14F-4D97-AF65-F5344CB8AC3E}">
        <p14:creationId xmlns:p14="http://schemas.microsoft.com/office/powerpoint/2010/main" val="305501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4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349"/>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353"/>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357"/>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361"/>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365"/>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369"/>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373"/>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377"/>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200"/>
                                  </p:stCondLst>
                                  <p:childTnLst>
                                    <p:set>
                                      <p:cBhvr>
                                        <p:cTn id="36" dur="1" fill="hold">
                                          <p:stCondLst>
                                            <p:cond delay="0"/>
                                          </p:stCondLst>
                                        </p:cTn>
                                        <p:tgtEl>
                                          <p:spTgt spid="38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00"/>
                                  </p:stCondLst>
                                  <p:childTnLst>
                                    <p:set>
                                      <p:cBhvr>
                                        <p:cTn id="39" dur="1" fill="hold">
                                          <p:stCondLst>
                                            <p:cond delay="0"/>
                                          </p:stCondLst>
                                        </p:cTn>
                                        <p:tgtEl>
                                          <p:spTgt spid="385"/>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nodeType="afterEffect">
                                  <p:stCondLst>
                                    <p:cond delay="200"/>
                                  </p:stCondLst>
                                  <p:childTnLst>
                                    <p:set>
                                      <p:cBhvr>
                                        <p:cTn id="42" dur="1" fill="hold">
                                          <p:stCondLst>
                                            <p:cond delay="0"/>
                                          </p:stCondLst>
                                        </p:cTn>
                                        <p:tgtEl>
                                          <p:spTgt spid="3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7"/>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nodeType="afterEffect">
                                  <p:stCondLst>
                                    <p:cond delay="100"/>
                                  </p:stCondLst>
                                  <p:childTnLst>
                                    <p:set>
                                      <p:cBhvr>
                                        <p:cTn id="49" dur="1" fill="hold">
                                          <p:stCondLst>
                                            <p:cond delay="0"/>
                                          </p:stCondLst>
                                        </p:cTn>
                                        <p:tgtEl>
                                          <p:spTgt spid="393"/>
                                        </p:tgtEl>
                                        <p:attrNameLst>
                                          <p:attrName>style.visibility</p:attrName>
                                        </p:attrNameLst>
                                      </p:cBhvr>
                                      <p:to>
                                        <p:strVal val="visible"/>
                                      </p:to>
                                    </p:set>
                                  </p:childTnLst>
                                </p:cTn>
                              </p:par>
                            </p:childTnLst>
                          </p:cTn>
                        </p:par>
                        <p:par>
                          <p:cTn id="50" fill="hold">
                            <p:stCondLst>
                              <p:cond delay="100"/>
                            </p:stCondLst>
                            <p:childTnLst>
                              <p:par>
                                <p:cTn id="51" presetID="1" presetClass="entr" presetSubtype="0" fill="hold" nodeType="afterEffect">
                                  <p:stCondLst>
                                    <p:cond delay="100"/>
                                  </p:stCondLst>
                                  <p:childTnLst>
                                    <p:set>
                                      <p:cBhvr>
                                        <p:cTn id="52" dur="1" fill="hold">
                                          <p:stCondLst>
                                            <p:cond delay="0"/>
                                          </p:stCondLst>
                                        </p:cTn>
                                        <p:tgtEl>
                                          <p:spTgt spid="397"/>
                                        </p:tgtEl>
                                        <p:attrNameLst>
                                          <p:attrName>style.visibility</p:attrName>
                                        </p:attrNameLst>
                                      </p:cBhvr>
                                      <p:to>
                                        <p:strVal val="visible"/>
                                      </p:to>
                                    </p:set>
                                  </p:childTnLst>
                                </p:cTn>
                              </p:par>
                            </p:childTnLst>
                          </p:cTn>
                        </p:par>
                        <p:par>
                          <p:cTn id="53" fill="hold">
                            <p:stCondLst>
                              <p:cond delay="200"/>
                            </p:stCondLst>
                            <p:childTnLst>
                              <p:par>
                                <p:cTn id="54" presetID="1" presetClass="entr" presetSubtype="0" fill="hold" nodeType="afterEffect">
                                  <p:stCondLst>
                                    <p:cond delay="100"/>
                                  </p:stCondLst>
                                  <p:childTnLst>
                                    <p:set>
                                      <p:cBhvr>
                                        <p:cTn id="55" dur="1" fill="hold">
                                          <p:stCondLst>
                                            <p:cond delay="0"/>
                                          </p:stCondLst>
                                        </p:cTn>
                                        <p:tgtEl>
                                          <p:spTgt spid="401"/>
                                        </p:tgtEl>
                                        <p:attrNameLst>
                                          <p:attrName>style.visibility</p:attrName>
                                        </p:attrNameLst>
                                      </p:cBhvr>
                                      <p:to>
                                        <p:strVal val="visible"/>
                                      </p:to>
                                    </p:set>
                                  </p:childTnLst>
                                </p:cTn>
                              </p:par>
                            </p:childTnLst>
                          </p:cTn>
                        </p:par>
                        <p:par>
                          <p:cTn id="56" fill="hold">
                            <p:stCondLst>
                              <p:cond delay="300"/>
                            </p:stCondLst>
                            <p:childTnLst>
                              <p:par>
                                <p:cTn id="57" presetID="1" presetClass="entr" presetSubtype="0" fill="hold" nodeType="afterEffect">
                                  <p:stCondLst>
                                    <p:cond delay="100"/>
                                  </p:stCondLst>
                                  <p:childTnLst>
                                    <p:set>
                                      <p:cBhvr>
                                        <p:cTn id="58" dur="1" fill="hold">
                                          <p:stCondLst>
                                            <p:cond delay="0"/>
                                          </p:stCondLst>
                                        </p:cTn>
                                        <p:tgtEl>
                                          <p:spTgt spid="405"/>
                                        </p:tgtEl>
                                        <p:attrNameLst>
                                          <p:attrName>style.visibility</p:attrName>
                                        </p:attrNameLst>
                                      </p:cBhvr>
                                      <p:to>
                                        <p:strVal val="visible"/>
                                      </p:to>
                                    </p:set>
                                  </p:childTnLst>
                                </p:cTn>
                              </p:par>
                            </p:childTnLst>
                          </p:cTn>
                        </p:par>
                        <p:par>
                          <p:cTn id="59" fill="hold">
                            <p:stCondLst>
                              <p:cond delay="400"/>
                            </p:stCondLst>
                            <p:childTnLst>
                              <p:par>
                                <p:cTn id="60" presetID="1" presetClass="entr" presetSubtype="0" fill="hold" nodeType="afterEffect">
                                  <p:stCondLst>
                                    <p:cond delay="100"/>
                                  </p:stCondLst>
                                  <p:childTnLst>
                                    <p:set>
                                      <p:cBhvr>
                                        <p:cTn id="61" dur="1" fill="hold">
                                          <p:stCondLst>
                                            <p:cond delay="0"/>
                                          </p:stCondLst>
                                        </p:cTn>
                                        <p:tgtEl>
                                          <p:spTgt spid="409"/>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nodeType="afterEffect">
                                  <p:stCondLst>
                                    <p:cond delay="100"/>
                                  </p:stCondLst>
                                  <p:childTnLst>
                                    <p:set>
                                      <p:cBhvr>
                                        <p:cTn id="64" dur="1" fill="hold">
                                          <p:stCondLst>
                                            <p:cond delay="0"/>
                                          </p:stCondLst>
                                        </p:cTn>
                                        <p:tgtEl>
                                          <p:spTgt spid="413"/>
                                        </p:tgtEl>
                                        <p:attrNameLst>
                                          <p:attrName>style.visibility</p:attrName>
                                        </p:attrNameLst>
                                      </p:cBhvr>
                                      <p:to>
                                        <p:strVal val="visible"/>
                                      </p:to>
                                    </p:set>
                                  </p:childTnLst>
                                </p:cTn>
                              </p:par>
                            </p:childTnLst>
                          </p:cTn>
                        </p:par>
                        <p:par>
                          <p:cTn id="65" fill="hold">
                            <p:stCondLst>
                              <p:cond delay="600"/>
                            </p:stCondLst>
                            <p:childTnLst>
                              <p:par>
                                <p:cTn id="66" presetID="1" presetClass="entr" presetSubtype="0" fill="hold" nodeType="afterEffect">
                                  <p:stCondLst>
                                    <p:cond delay="100"/>
                                  </p:stCondLst>
                                  <p:childTnLst>
                                    <p:set>
                                      <p:cBhvr>
                                        <p:cTn id="67" dur="1" fill="hold">
                                          <p:stCondLst>
                                            <p:cond delay="0"/>
                                          </p:stCondLst>
                                        </p:cTn>
                                        <p:tgtEl>
                                          <p:spTgt spid="417"/>
                                        </p:tgtEl>
                                        <p:attrNameLst>
                                          <p:attrName>style.visibility</p:attrName>
                                        </p:attrNameLst>
                                      </p:cBhvr>
                                      <p:to>
                                        <p:strVal val="visible"/>
                                      </p:to>
                                    </p:set>
                                  </p:childTnLst>
                                </p:cTn>
                              </p:par>
                            </p:childTnLst>
                          </p:cTn>
                        </p:par>
                        <p:par>
                          <p:cTn id="68" fill="hold">
                            <p:stCondLst>
                              <p:cond delay="700"/>
                            </p:stCondLst>
                            <p:childTnLst>
                              <p:par>
                                <p:cTn id="69" presetID="1" presetClass="entr" presetSubtype="0" fill="hold" nodeType="afterEffect">
                                  <p:stCondLst>
                                    <p:cond delay="100"/>
                                  </p:stCondLst>
                                  <p:childTnLst>
                                    <p:set>
                                      <p:cBhvr>
                                        <p:cTn id="70" dur="1" fill="hold">
                                          <p:stCondLst>
                                            <p:cond delay="0"/>
                                          </p:stCondLst>
                                        </p:cTn>
                                        <p:tgtEl>
                                          <p:spTgt spid="421"/>
                                        </p:tgtEl>
                                        <p:attrNameLst>
                                          <p:attrName>style.visibility</p:attrName>
                                        </p:attrNameLst>
                                      </p:cBhvr>
                                      <p:to>
                                        <p:strVal val="visible"/>
                                      </p:to>
                                    </p:set>
                                  </p:childTnLst>
                                </p:cTn>
                              </p:par>
                            </p:childTnLst>
                          </p:cTn>
                        </p:par>
                        <p:par>
                          <p:cTn id="71" fill="hold">
                            <p:stCondLst>
                              <p:cond delay="800"/>
                            </p:stCondLst>
                            <p:childTnLst>
                              <p:par>
                                <p:cTn id="72" presetID="1" presetClass="entr" presetSubtype="0" fill="hold" nodeType="afterEffect">
                                  <p:stCondLst>
                                    <p:cond delay="100"/>
                                  </p:stCondLst>
                                  <p:childTnLst>
                                    <p:set>
                                      <p:cBhvr>
                                        <p:cTn id="73" dur="1" fill="hold">
                                          <p:stCondLst>
                                            <p:cond delay="0"/>
                                          </p:stCondLst>
                                        </p:cTn>
                                        <p:tgtEl>
                                          <p:spTgt spid="425"/>
                                        </p:tgtEl>
                                        <p:attrNameLst>
                                          <p:attrName>style.visibility</p:attrName>
                                        </p:attrNameLst>
                                      </p:cBhvr>
                                      <p:to>
                                        <p:strVal val="visible"/>
                                      </p:to>
                                    </p:set>
                                  </p:childTnLst>
                                </p:cTn>
                              </p:par>
                            </p:childTnLst>
                          </p:cTn>
                        </p:par>
                        <p:par>
                          <p:cTn id="74" fill="hold">
                            <p:stCondLst>
                              <p:cond delay="900"/>
                            </p:stCondLst>
                            <p:childTnLst>
                              <p:par>
                                <p:cTn id="75" presetID="1" presetClass="entr" presetSubtype="0" fill="hold" nodeType="afterEffect">
                                  <p:stCondLst>
                                    <p:cond delay="100"/>
                                  </p:stCondLst>
                                  <p:childTnLst>
                                    <p:set>
                                      <p:cBhvr>
                                        <p:cTn id="76" dur="1" fill="hold">
                                          <p:stCondLst>
                                            <p:cond delay="0"/>
                                          </p:stCondLst>
                                        </p:cTn>
                                        <p:tgtEl>
                                          <p:spTgt spid="429"/>
                                        </p:tgtEl>
                                        <p:attrNameLst>
                                          <p:attrName>style.visibility</p:attrName>
                                        </p:attrNameLst>
                                      </p:cBhvr>
                                      <p:to>
                                        <p:strVal val="visible"/>
                                      </p:to>
                                    </p:set>
                                  </p:childTnLst>
                                </p:cTn>
                              </p:par>
                            </p:childTnLst>
                          </p:cTn>
                        </p:par>
                        <p:par>
                          <p:cTn id="77" fill="hold">
                            <p:stCondLst>
                              <p:cond delay="1000"/>
                            </p:stCondLst>
                            <p:childTnLst>
                              <p:par>
                                <p:cTn id="78" presetID="1" presetClass="entr" presetSubtype="0" fill="hold" nodeType="afterEffect">
                                  <p:stCondLst>
                                    <p:cond delay="100"/>
                                  </p:stCondLst>
                                  <p:childTnLst>
                                    <p:set>
                                      <p:cBhvr>
                                        <p:cTn id="79" dur="1" fill="hold">
                                          <p:stCondLst>
                                            <p:cond delay="0"/>
                                          </p:stCondLst>
                                        </p:cTn>
                                        <p:tgtEl>
                                          <p:spTgt spid="433"/>
                                        </p:tgtEl>
                                        <p:attrNameLst>
                                          <p:attrName>style.visibility</p:attrName>
                                        </p:attrNameLst>
                                      </p:cBhvr>
                                      <p:to>
                                        <p:strVal val="visible"/>
                                      </p:to>
                                    </p:set>
                                  </p:childTnLst>
                                </p:cTn>
                              </p:par>
                            </p:childTnLst>
                          </p:cTn>
                        </p:par>
                        <p:par>
                          <p:cTn id="80" fill="hold">
                            <p:stCondLst>
                              <p:cond delay="1100"/>
                            </p:stCondLst>
                            <p:childTnLst>
                              <p:par>
                                <p:cTn id="81" presetID="1" presetClass="entr" presetSubtype="0" fill="hold" nodeType="afterEffect">
                                  <p:stCondLst>
                                    <p:cond delay="100"/>
                                  </p:stCondLst>
                                  <p:childTnLst>
                                    <p:set>
                                      <p:cBhvr>
                                        <p:cTn id="82" dur="1" fill="hold">
                                          <p:stCondLst>
                                            <p:cond delay="0"/>
                                          </p:stCondLst>
                                        </p:cTn>
                                        <p:tgtEl>
                                          <p:spTgt spid="437"/>
                                        </p:tgtEl>
                                        <p:attrNameLst>
                                          <p:attrName>style.visibility</p:attrName>
                                        </p:attrNameLst>
                                      </p:cBhvr>
                                      <p:to>
                                        <p:strVal val="visible"/>
                                      </p:to>
                                    </p:set>
                                  </p:childTnLst>
                                </p:cTn>
                              </p:par>
                            </p:childTnLst>
                          </p:cTn>
                        </p:par>
                        <p:par>
                          <p:cTn id="83" fill="hold">
                            <p:stCondLst>
                              <p:cond delay="1200"/>
                            </p:stCondLst>
                            <p:childTnLst>
                              <p:par>
                                <p:cTn id="84" presetID="1" presetClass="entr" presetSubtype="0" fill="hold" nodeType="afterEffect">
                                  <p:stCondLst>
                                    <p:cond delay="100"/>
                                  </p:stCondLst>
                                  <p:childTnLst>
                                    <p:set>
                                      <p:cBhvr>
                                        <p:cTn id="85" dur="1" fill="hold">
                                          <p:stCondLst>
                                            <p:cond delay="0"/>
                                          </p:stCondLst>
                                        </p:cTn>
                                        <p:tgtEl>
                                          <p:spTgt spid="441"/>
                                        </p:tgtEl>
                                        <p:attrNameLst>
                                          <p:attrName>style.visibility</p:attrName>
                                        </p:attrNameLst>
                                      </p:cBhvr>
                                      <p:to>
                                        <p:strVal val="visible"/>
                                      </p:to>
                                    </p:set>
                                  </p:childTnLst>
                                </p:cTn>
                              </p:par>
                            </p:childTnLst>
                          </p:cTn>
                        </p:par>
                        <p:par>
                          <p:cTn id="86" fill="hold">
                            <p:stCondLst>
                              <p:cond delay="1300"/>
                            </p:stCondLst>
                            <p:childTnLst>
                              <p:par>
                                <p:cTn id="87" presetID="1" presetClass="entr" presetSubtype="0" fill="hold" nodeType="afterEffect">
                                  <p:stCondLst>
                                    <p:cond delay="100"/>
                                  </p:stCondLst>
                                  <p:childTnLst>
                                    <p:set>
                                      <p:cBhvr>
                                        <p:cTn id="88" dur="1" fill="hold">
                                          <p:stCondLst>
                                            <p:cond delay="0"/>
                                          </p:stCondLst>
                                        </p:cTn>
                                        <p:tgtEl>
                                          <p:spTgt spid="445"/>
                                        </p:tgtEl>
                                        <p:attrNameLst>
                                          <p:attrName>style.visibility</p:attrName>
                                        </p:attrNameLst>
                                      </p:cBhvr>
                                      <p:to>
                                        <p:strVal val="visible"/>
                                      </p:to>
                                    </p:set>
                                  </p:childTnLst>
                                </p:cTn>
                              </p:par>
                            </p:childTnLst>
                          </p:cTn>
                        </p:par>
                        <p:par>
                          <p:cTn id="89" fill="hold">
                            <p:stCondLst>
                              <p:cond delay="1400"/>
                            </p:stCondLst>
                            <p:childTnLst>
                              <p:par>
                                <p:cTn id="90" presetID="1" presetClass="entr" presetSubtype="0" fill="hold" nodeType="afterEffect">
                                  <p:stCondLst>
                                    <p:cond delay="100"/>
                                  </p:stCondLst>
                                  <p:childTnLst>
                                    <p:set>
                                      <p:cBhvr>
                                        <p:cTn id="91" dur="1" fill="hold">
                                          <p:stCondLst>
                                            <p:cond delay="0"/>
                                          </p:stCondLst>
                                        </p:cTn>
                                        <p:tgtEl>
                                          <p:spTgt spid="449"/>
                                        </p:tgtEl>
                                        <p:attrNameLst>
                                          <p:attrName>style.visibility</p:attrName>
                                        </p:attrNameLst>
                                      </p:cBhvr>
                                      <p:to>
                                        <p:strVal val="visible"/>
                                      </p:to>
                                    </p:set>
                                  </p:childTnLst>
                                </p:cTn>
                              </p:par>
                            </p:childTnLst>
                          </p:cTn>
                        </p:par>
                        <p:par>
                          <p:cTn id="92" fill="hold">
                            <p:stCondLst>
                              <p:cond delay="1500"/>
                            </p:stCondLst>
                            <p:childTnLst>
                              <p:par>
                                <p:cTn id="93" presetID="1" presetClass="entr" presetSubtype="0" fill="hold" nodeType="afterEffect">
                                  <p:stCondLst>
                                    <p:cond delay="100"/>
                                  </p:stCondLst>
                                  <p:childTnLst>
                                    <p:set>
                                      <p:cBhvr>
                                        <p:cTn id="94" dur="1" fill="hold">
                                          <p:stCondLst>
                                            <p:cond delay="0"/>
                                          </p:stCondLst>
                                        </p:cTn>
                                        <p:tgtEl>
                                          <p:spTgt spid="453"/>
                                        </p:tgtEl>
                                        <p:attrNameLst>
                                          <p:attrName>style.visibility</p:attrName>
                                        </p:attrNameLst>
                                      </p:cBhvr>
                                      <p:to>
                                        <p:strVal val="visible"/>
                                      </p:to>
                                    </p:set>
                                  </p:childTnLst>
                                </p:cTn>
                              </p:par>
                            </p:childTnLst>
                          </p:cTn>
                        </p:par>
                        <p:par>
                          <p:cTn id="95" fill="hold">
                            <p:stCondLst>
                              <p:cond delay="1600"/>
                            </p:stCondLst>
                            <p:childTnLst>
                              <p:par>
                                <p:cTn id="96" presetID="1" presetClass="entr" presetSubtype="0" fill="hold" nodeType="afterEffect">
                                  <p:stCondLst>
                                    <p:cond delay="100"/>
                                  </p:stCondLst>
                                  <p:childTnLst>
                                    <p:set>
                                      <p:cBhvr>
                                        <p:cTn id="97" dur="1" fill="hold">
                                          <p:stCondLst>
                                            <p:cond delay="0"/>
                                          </p:stCondLst>
                                        </p:cTn>
                                        <p:tgtEl>
                                          <p:spTgt spid="457"/>
                                        </p:tgtEl>
                                        <p:attrNameLst>
                                          <p:attrName>style.visibility</p:attrName>
                                        </p:attrNameLst>
                                      </p:cBhvr>
                                      <p:to>
                                        <p:strVal val="visible"/>
                                      </p:to>
                                    </p:set>
                                  </p:childTnLst>
                                </p:cTn>
                              </p:par>
                            </p:childTnLst>
                          </p:cTn>
                        </p:par>
                        <p:par>
                          <p:cTn id="98" fill="hold">
                            <p:stCondLst>
                              <p:cond delay="1700"/>
                            </p:stCondLst>
                            <p:childTnLst>
                              <p:par>
                                <p:cTn id="99" presetID="1" presetClass="entr" presetSubtype="0" fill="hold" nodeType="afterEffect">
                                  <p:stCondLst>
                                    <p:cond delay="100"/>
                                  </p:stCondLst>
                                  <p:childTnLst>
                                    <p:set>
                                      <p:cBhvr>
                                        <p:cTn id="100" dur="1" fill="hold">
                                          <p:stCondLst>
                                            <p:cond delay="0"/>
                                          </p:stCondLst>
                                        </p:cTn>
                                        <p:tgtEl>
                                          <p:spTgt spid="461"/>
                                        </p:tgtEl>
                                        <p:attrNameLst>
                                          <p:attrName>style.visibility</p:attrName>
                                        </p:attrNameLst>
                                      </p:cBhvr>
                                      <p:to>
                                        <p:strVal val="visible"/>
                                      </p:to>
                                    </p:set>
                                  </p:childTnLst>
                                </p:cTn>
                              </p:par>
                            </p:childTnLst>
                          </p:cTn>
                        </p:par>
                        <p:par>
                          <p:cTn id="101" fill="hold">
                            <p:stCondLst>
                              <p:cond delay="1800"/>
                            </p:stCondLst>
                            <p:childTnLst>
                              <p:par>
                                <p:cTn id="102" presetID="1" presetClass="entr" presetSubtype="0" fill="hold" nodeType="afterEffect">
                                  <p:stCondLst>
                                    <p:cond delay="100"/>
                                  </p:stCondLst>
                                  <p:childTnLst>
                                    <p:set>
                                      <p:cBhvr>
                                        <p:cTn id="103" dur="1" fill="hold">
                                          <p:stCondLst>
                                            <p:cond delay="0"/>
                                          </p:stCondLst>
                                        </p:cTn>
                                        <p:tgtEl>
                                          <p:spTgt spid="465"/>
                                        </p:tgtEl>
                                        <p:attrNameLst>
                                          <p:attrName>style.visibility</p:attrName>
                                        </p:attrNameLst>
                                      </p:cBhvr>
                                      <p:to>
                                        <p:strVal val="visible"/>
                                      </p:to>
                                    </p:set>
                                  </p:childTnLst>
                                </p:cTn>
                              </p:par>
                            </p:childTnLst>
                          </p:cTn>
                        </p:par>
                        <p:par>
                          <p:cTn id="104" fill="hold">
                            <p:stCondLst>
                              <p:cond delay="1900"/>
                            </p:stCondLst>
                            <p:childTnLst>
                              <p:par>
                                <p:cTn id="105" presetID="1" presetClass="entr" presetSubtype="0" fill="hold" nodeType="afterEffect">
                                  <p:stCondLst>
                                    <p:cond delay="100"/>
                                  </p:stCondLst>
                                  <p:childTnLst>
                                    <p:set>
                                      <p:cBhvr>
                                        <p:cTn id="106" dur="1" fill="hold">
                                          <p:stCondLst>
                                            <p:cond delay="0"/>
                                          </p:stCondLst>
                                        </p:cTn>
                                        <p:tgtEl>
                                          <p:spTgt spid="469"/>
                                        </p:tgtEl>
                                        <p:attrNameLst>
                                          <p:attrName>style.visibility</p:attrName>
                                        </p:attrNameLst>
                                      </p:cBhvr>
                                      <p:to>
                                        <p:strVal val="visible"/>
                                      </p:to>
                                    </p:set>
                                  </p:childTnLst>
                                </p:cTn>
                              </p:par>
                            </p:childTnLst>
                          </p:cTn>
                        </p:par>
                        <p:par>
                          <p:cTn id="107" fill="hold">
                            <p:stCondLst>
                              <p:cond delay="2000"/>
                            </p:stCondLst>
                            <p:childTnLst>
                              <p:par>
                                <p:cTn id="108" presetID="1" presetClass="entr" presetSubtype="0" fill="hold" nodeType="afterEffect">
                                  <p:stCondLst>
                                    <p:cond delay="100"/>
                                  </p:stCondLst>
                                  <p:childTnLst>
                                    <p:set>
                                      <p:cBhvr>
                                        <p:cTn id="109" dur="1" fill="hold">
                                          <p:stCondLst>
                                            <p:cond delay="0"/>
                                          </p:stCondLst>
                                        </p:cTn>
                                        <p:tgtEl>
                                          <p:spTgt spid="473"/>
                                        </p:tgtEl>
                                        <p:attrNameLst>
                                          <p:attrName>style.visibility</p:attrName>
                                        </p:attrNameLst>
                                      </p:cBhvr>
                                      <p:to>
                                        <p:strVal val="visible"/>
                                      </p:to>
                                    </p:set>
                                  </p:childTnLst>
                                </p:cTn>
                              </p:par>
                            </p:childTnLst>
                          </p:cTn>
                        </p:par>
                        <p:par>
                          <p:cTn id="110" fill="hold">
                            <p:stCondLst>
                              <p:cond delay="2100"/>
                            </p:stCondLst>
                            <p:childTnLst>
                              <p:par>
                                <p:cTn id="111" presetID="1" presetClass="entr" presetSubtype="0" fill="hold" nodeType="afterEffect">
                                  <p:stCondLst>
                                    <p:cond delay="100"/>
                                  </p:stCondLst>
                                  <p:childTnLst>
                                    <p:set>
                                      <p:cBhvr>
                                        <p:cTn id="112" dur="1" fill="hold">
                                          <p:stCondLst>
                                            <p:cond delay="0"/>
                                          </p:stCondLst>
                                        </p:cTn>
                                        <p:tgtEl>
                                          <p:spTgt spid="477"/>
                                        </p:tgtEl>
                                        <p:attrNameLst>
                                          <p:attrName>style.visibility</p:attrName>
                                        </p:attrNameLst>
                                      </p:cBhvr>
                                      <p:to>
                                        <p:strVal val="visible"/>
                                      </p:to>
                                    </p:set>
                                  </p:childTnLst>
                                </p:cTn>
                              </p:par>
                            </p:childTnLst>
                          </p:cTn>
                        </p:par>
                        <p:par>
                          <p:cTn id="113" fill="hold">
                            <p:stCondLst>
                              <p:cond delay="2200"/>
                            </p:stCondLst>
                            <p:childTnLst>
                              <p:par>
                                <p:cTn id="114" presetID="1" presetClass="entr" presetSubtype="0" fill="hold" nodeType="afterEffect">
                                  <p:stCondLst>
                                    <p:cond delay="100"/>
                                  </p:stCondLst>
                                  <p:childTnLst>
                                    <p:set>
                                      <p:cBhvr>
                                        <p:cTn id="115" dur="1" fill="hold">
                                          <p:stCondLst>
                                            <p:cond delay="0"/>
                                          </p:stCondLst>
                                        </p:cTn>
                                        <p:tgtEl>
                                          <p:spTgt spid="481"/>
                                        </p:tgtEl>
                                        <p:attrNameLst>
                                          <p:attrName>style.visibility</p:attrName>
                                        </p:attrNameLst>
                                      </p:cBhvr>
                                      <p:to>
                                        <p:strVal val="visible"/>
                                      </p:to>
                                    </p:set>
                                  </p:childTnLst>
                                </p:cTn>
                              </p:par>
                            </p:childTnLst>
                          </p:cTn>
                        </p:par>
                        <p:par>
                          <p:cTn id="116" fill="hold">
                            <p:stCondLst>
                              <p:cond delay="2300"/>
                            </p:stCondLst>
                            <p:childTnLst>
                              <p:par>
                                <p:cTn id="117" presetID="1" presetClass="entr" presetSubtype="0" fill="hold" nodeType="afterEffect">
                                  <p:stCondLst>
                                    <p:cond delay="100"/>
                                  </p:stCondLst>
                                  <p:childTnLst>
                                    <p:set>
                                      <p:cBhvr>
                                        <p:cTn id="118" dur="1" fill="hold">
                                          <p:stCondLst>
                                            <p:cond delay="0"/>
                                          </p:stCondLst>
                                        </p:cTn>
                                        <p:tgtEl>
                                          <p:spTgt spid="485"/>
                                        </p:tgtEl>
                                        <p:attrNameLst>
                                          <p:attrName>style.visibility</p:attrName>
                                        </p:attrNameLst>
                                      </p:cBhvr>
                                      <p:to>
                                        <p:strVal val="visible"/>
                                      </p:to>
                                    </p:set>
                                  </p:childTnLst>
                                </p:cTn>
                              </p:par>
                            </p:childTnLst>
                          </p:cTn>
                        </p:par>
                        <p:par>
                          <p:cTn id="119" fill="hold">
                            <p:stCondLst>
                              <p:cond delay="2400"/>
                            </p:stCondLst>
                            <p:childTnLst>
                              <p:par>
                                <p:cTn id="120" presetID="1" presetClass="entr" presetSubtype="0" fill="hold" nodeType="afterEffect">
                                  <p:stCondLst>
                                    <p:cond delay="100"/>
                                  </p:stCondLst>
                                  <p:childTnLst>
                                    <p:set>
                                      <p:cBhvr>
                                        <p:cTn id="121" dur="1" fill="hold">
                                          <p:stCondLst>
                                            <p:cond delay="0"/>
                                          </p:stCondLst>
                                        </p:cTn>
                                        <p:tgtEl>
                                          <p:spTgt spid="497"/>
                                        </p:tgtEl>
                                        <p:attrNameLst>
                                          <p:attrName>style.visibility</p:attrName>
                                        </p:attrNameLst>
                                      </p:cBhvr>
                                      <p:to>
                                        <p:strVal val="visible"/>
                                      </p:to>
                                    </p:set>
                                  </p:childTnLst>
                                </p:cTn>
                              </p:par>
                            </p:childTnLst>
                          </p:cTn>
                        </p:par>
                        <p:par>
                          <p:cTn id="122" fill="hold">
                            <p:stCondLst>
                              <p:cond delay="2500"/>
                            </p:stCondLst>
                            <p:childTnLst>
                              <p:par>
                                <p:cTn id="123" presetID="1" presetClass="entr" presetSubtype="0" fill="hold" nodeType="afterEffect">
                                  <p:stCondLst>
                                    <p:cond delay="100"/>
                                  </p:stCondLst>
                                  <p:childTnLst>
                                    <p:set>
                                      <p:cBhvr>
                                        <p:cTn id="124" dur="1" fill="hold">
                                          <p:stCondLst>
                                            <p:cond delay="0"/>
                                          </p:stCondLst>
                                        </p:cTn>
                                        <p:tgtEl>
                                          <p:spTgt spid="501"/>
                                        </p:tgtEl>
                                        <p:attrNameLst>
                                          <p:attrName>style.visibility</p:attrName>
                                        </p:attrNameLst>
                                      </p:cBhvr>
                                      <p:to>
                                        <p:strVal val="visible"/>
                                      </p:to>
                                    </p:set>
                                  </p:childTnLst>
                                </p:cTn>
                              </p:par>
                            </p:childTnLst>
                          </p:cTn>
                        </p:par>
                        <p:par>
                          <p:cTn id="125" fill="hold">
                            <p:stCondLst>
                              <p:cond delay="2600"/>
                            </p:stCondLst>
                            <p:childTnLst>
                              <p:par>
                                <p:cTn id="126" presetID="1" presetClass="entr" presetSubtype="0" fill="hold" nodeType="afterEffect">
                                  <p:stCondLst>
                                    <p:cond delay="100"/>
                                  </p:stCondLst>
                                  <p:childTnLst>
                                    <p:set>
                                      <p:cBhvr>
                                        <p:cTn id="127" dur="1" fill="hold">
                                          <p:stCondLst>
                                            <p:cond delay="0"/>
                                          </p:stCondLst>
                                        </p:cTn>
                                        <p:tgtEl>
                                          <p:spTgt spid="505"/>
                                        </p:tgtEl>
                                        <p:attrNameLst>
                                          <p:attrName>style.visibility</p:attrName>
                                        </p:attrNameLst>
                                      </p:cBhvr>
                                      <p:to>
                                        <p:strVal val="visible"/>
                                      </p:to>
                                    </p:set>
                                  </p:childTnLst>
                                </p:cTn>
                              </p:par>
                            </p:childTnLst>
                          </p:cTn>
                        </p:par>
                        <p:par>
                          <p:cTn id="128" fill="hold">
                            <p:stCondLst>
                              <p:cond delay="2700"/>
                            </p:stCondLst>
                            <p:childTnLst>
                              <p:par>
                                <p:cTn id="129" presetID="1" presetClass="entr" presetSubtype="0" fill="hold" nodeType="afterEffect">
                                  <p:stCondLst>
                                    <p:cond delay="100"/>
                                  </p:stCondLst>
                                  <p:childTnLst>
                                    <p:set>
                                      <p:cBhvr>
                                        <p:cTn id="130" dur="1" fill="hold">
                                          <p:stCondLst>
                                            <p:cond delay="0"/>
                                          </p:stCondLst>
                                        </p:cTn>
                                        <p:tgtEl>
                                          <p:spTgt spid="509"/>
                                        </p:tgtEl>
                                        <p:attrNameLst>
                                          <p:attrName>style.visibility</p:attrName>
                                        </p:attrNameLst>
                                      </p:cBhvr>
                                      <p:to>
                                        <p:strVal val="visible"/>
                                      </p:to>
                                    </p:set>
                                  </p:childTnLst>
                                </p:cTn>
                              </p:par>
                            </p:childTnLst>
                          </p:cTn>
                        </p:par>
                        <p:par>
                          <p:cTn id="131" fill="hold">
                            <p:stCondLst>
                              <p:cond delay="2800"/>
                            </p:stCondLst>
                            <p:childTnLst>
                              <p:par>
                                <p:cTn id="132" presetID="1" presetClass="entr" presetSubtype="0" fill="hold" nodeType="afterEffect">
                                  <p:stCondLst>
                                    <p:cond delay="100"/>
                                  </p:stCondLst>
                                  <p:childTnLst>
                                    <p:set>
                                      <p:cBhvr>
                                        <p:cTn id="133" dur="1" fill="hold">
                                          <p:stCondLst>
                                            <p:cond delay="0"/>
                                          </p:stCondLst>
                                        </p:cTn>
                                        <p:tgtEl>
                                          <p:spTgt spid="513"/>
                                        </p:tgtEl>
                                        <p:attrNameLst>
                                          <p:attrName>style.visibility</p:attrName>
                                        </p:attrNameLst>
                                      </p:cBhvr>
                                      <p:to>
                                        <p:strVal val="visible"/>
                                      </p:to>
                                    </p:set>
                                  </p:childTnLst>
                                </p:cTn>
                              </p:par>
                            </p:childTnLst>
                          </p:cTn>
                        </p:par>
                        <p:par>
                          <p:cTn id="134" fill="hold">
                            <p:stCondLst>
                              <p:cond delay="2900"/>
                            </p:stCondLst>
                            <p:childTnLst>
                              <p:par>
                                <p:cTn id="135" presetID="1" presetClass="entr" presetSubtype="0" fill="hold" nodeType="afterEffect">
                                  <p:stCondLst>
                                    <p:cond delay="100"/>
                                  </p:stCondLst>
                                  <p:childTnLst>
                                    <p:set>
                                      <p:cBhvr>
                                        <p:cTn id="136" dur="1" fill="hold">
                                          <p:stCondLst>
                                            <p:cond delay="0"/>
                                          </p:stCondLst>
                                        </p:cTn>
                                        <p:tgtEl>
                                          <p:spTgt spid="517"/>
                                        </p:tgtEl>
                                        <p:attrNameLst>
                                          <p:attrName>style.visibility</p:attrName>
                                        </p:attrNameLst>
                                      </p:cBhvr>
                                      <p:to>
                                        <p:strVal val="visible"/>
                                      </p:to>
                                    </p:set>
                                  </p:childTnLst>
                                </p:cTn>
                              </p:par>
                            </p:childTnLst>
                          </p:cTn>
                        </p:par>
                        <p:par>
                          <p:cTn id="137" fill="hold">
                            <p:stCondLst>
                              <p:cond delay="3000"/>
                            </p:stCondLst>
                            <p:childTnLst>
                              <p:par>
                                <p:cTn id="138" presetID="1" presetClass="entr" presetSubtype="0" fill="hold" nodeType="afterEffect">
                                  <p:stCondLst>
                                    <p:cond delay="100"/>
                                  </p:stCondLst>
                                  <p:childTnLst>
                                    <p:set>
                                      <p:cBhvr>
                                        <p:cTn id="139" dur="1" fill="hold">
                                          <p:stCondLst>
                                            <p:cond delay="0"/>
                                          </p:stCondLst>
                                        </p:cTn>
                                        <p:tgtEl>
                                          <p:spTgt spid="521"/>
                                        </p:tgtEl>
                                        <p:attrNameLst>
                                          <p:attrName>style.visibility</p:attrName>
                                        </p:attrNameLst>
                                      </p:cBhvr>
                                      <p:to>
                                        <p:strVal val="visible"/>
                                      </p:to>
                                    </p:set>
                                  </p:childTnLst>
                                </p:cTn>
                              </p:par>
                            </p:childTnLst>
                          </p:cTn>
                        </p:par>
                        <p:par>
                          <p:cTn id="140" fill="hold">
                            <p:stCondLst>
                              <p:cond delay="3100"/>
                            </p:stCondLst>
                            <p:childTnLst>
                              <p:par>
                                <p:cTn id="141" presetID="1" presetClass="entr" presetSubtype="0" fill="hold" nodeType="afterEffect">
                                  <p:stCondLst>
                                    <p:cond delay="100"/>
                                  </p:stCondLst>
                                  <p:childTnLst>
                                    <p:set>
                                      <p:cBhvr>
                                        <p:cTn id="142" dur="1" fill="hold">
                                          <p:stCondLst>
                                            <p:cond delay="0"/>
                                          </p:stCondLst>
                                        </p:cTn>
                                        <p:tgtEl>
                                          <p:spTgt spid="525"/>
                                        </p:tgtEl>
                                        <p:attrNameLst>
                                          <p:attrName>style.visibility</p:attrName>
                                        </p:attrNameLst>
                                      </p:cBhvr>
                                      <p:to>
                                        <p:strVal val="visible"/>
                                      </p:to>
                                    </p:set>
                                  </p:childTnLst>
                                </p:cTn>
                              </p:par>
                            </p:childTnLst>
                          </p:cTn>
                        </p:par>
                        <p:par>
                          <p:cTn id="143" fill="hold">
                            <p:stCondLst>
                              <p:cond delay="3200"/>
                            </p:stCondLst>
                            <p:childTnLst>
                              <p:par>
                                <p:cTn id="144" presetID="1" presetClass="entr" presetSubtype="0" fill="hold" nodeType="afterEffect">
                                  <p:stCondLst>
                                    <p:cond delay="100"/>
                                  </p:stCondLst>
                                  <p:childTnLst>
                                    <p:set>
                                      <p:cBhvr>
                                        <p:cTn id="145" dur="1" fill="hold">
                                          <p:stCondLst>
                                            <p:cond delay="0"/>
                                          </p:stCondLst>
                                        </p:cTn>
                                        <p:tgtEl>
                                          <p:spTgt spid="529"/>
                                        </p:tgtEl>
                                        <p:attrNameLst>
                                          <p:attrName>style.visibility</p:attrName>
                                        </p:attrNameLst>
                                      </p:cBhvr>
                                      <p:to>
                                        <p:strVal val="visible"/>
                                      </p:to>
                                    </p:set>
                                  </p:childTnLst>
                                </p:cTn>
                              </p:par>
                            </p:childTnLst>
                          </p:cTn>
                        </p:par>
                        <p:par>
                          <p:cTn id="146" fill="hold">
                            <p:stCondLst>
                              <p:cond delay="3300"/>
                            </p:stCondLst>
                            <p:childTnLst>
                              <p:par>
                                <p:cTn id="147" presetID="1" presetClass="entr" presetSubtype="0" fill="hold" nodeType="afterEffect">
                                  <p:stCondLst>
                                    <p:cond delay="100"/>
                                  </p:stCondLst>
                                  <p:childTnLst>
                                    <p:set>
                                      <p:cBhvr>
                                        <p:cTn id="148" dur="1" fill="hold">
                                          <p:stCondLst>
                                            <p:cond delay="0"/>
                                          </p:stCondLst>
                                        </p:cTn>
                                        <p:tgtEl>
                                          <p:spTgt spid="533"/>
                                        </p:tgtEl>
                                        <p:attrNameLst>
                                          <p:attrName>style.visibility</p:attrName>
                                        </p:attrNameLst>
                                      </p:cBhvr>
                                      <p:to>
                                        <p:strVal val="visible"/>
                                      </p:to>
                                    </p:set>
                                  </p:childTnLst>
                                </p:cTn>
                              </p:par>
                            </p:childTnLst>
                          </p:cTn>
                        </p:par>
                        <p:par>
                          <p:cTn id="149" fill="hold">
                            <p:stCondLst>
                              <p:cond delay="3400"/>
                            </p:stCondLst>
                            <p:childTnLst>
                              <p:par>
                                <p:cTn id="150" presetID="1" presetClass="entr" presetSubtype="0" fill="hold" nodeType="afterEffect">
                                  <p:stCondLst>
                                    <p:cond delay="100"/>
                                  </p:stCondLst>
                                  <p:childTnLst>
                                    <p:set>
                                      <p:cBhvr>
                                        <p:cTn id="151" dur="1" fill="hold">
                                          <p:stCondLst>
                                            <p:cond delay="0"/>
                                          </p:stCondLst>
                                        </p:cTn>
                                        <p:tgtEl>
                                          <p:spTgt spid="537"/>
                                        </p:tgtEl>
                                        <p:attrNameLst>
                                          <p:attrName>style.visibility</p:attrName>
                                        </p:attrNameLst>
                                      </p:cBhvr>
                                      <p:to>
                                        <p:strVal val="visible"/>
                                      </p:to>
                                    </p:set>
                                  </p:childTnLst>
                                </p:cTn>
                              </p:par>
                            </p:childTnLst>
                          </p:cTn>
                        </p:par>
                        <p:par>
                          <p:cTn id="152" fill="hold">
                            <p:stCondLst>
                              <p:cond delay="3500"/>
                            </p:stCondLst>
                            <p:childTnLst>
                              <p:par>
                                <p:cTn id="153" presetID="1" presetClass="entr" presetSubtype="0" fill="hold" nodeType="afterEffect">
                                  <p:stCondLst>
                                    <p:cond delay="100"/>
                                  </p:stCondLst>
                                  <p:childTnLst>
                                    <p:set>
                                      <p:cBhvr>
                                        <p:cTn id="154" dur="1" fill="hold">
                                          <p:stCondLst>
                                            <p:cond delay="0"/>
                                          </p:stCondLst>
                                        </p:cTn>
                                        <p:tgtEl>
                                          <p:spTgt spid="541"/>
                                        </p:tgtEl>
                                        <p:attrNameLst>
                                          <p:attrName>style.visibility</p:attrName>
                                        </p:attrNameLst>
                                      </p:cBhvr>
                                      <p:to>
                                        <p:strVal val="visible"/>
                                      </p:to>
                                    </p:set>
                                  </p:childTnLst>
                                </p:cTn>
                              </p:par>
                            </p:childTnLst>
                          </p:cTn>
                        </p:par>
                        <p:par>
                          <p:cTn id="155" fill="hold">
                            <p:stCondLst>
                              <p:cond delay="3600"/>
                            </p:stCondLst>
                            <p:childTnLst>
                              <p:par>
                                <p:cTn id="156" presetID="1" presetClass="entr" presetSubtype="0" fill="hold" nodeType="afterEffect">
                                  <p:stCondLst>
                                    <p:cond delay="100"/>
                                  </p:stCondLst>
                                  <p:childTnLst>
                                    <p:set>
                                      <p:cBhvr>
                                        <p:cTn id="157" dur="1" fill="hold">
                                          <p:stCondLst>
                                            <p:cond delay="0"/>
                                          </p:stCondLst>
                                        </p:cTn>
                                        <p:tgtEl>
                                          <p:spTgt spid="545"/>
                                        </p:tgtEl>
                                        <p:attrNameLst>
                                          <p:attrName>style.visibility</p:attrName>
                                        </p:attrNameLst>
                                      </p:cBhvr>
                                      <p:to>
                                        <p:strVal val="visible"/>
                                      </p:to>
                                    </p:set>
                                  </p:childTnLst>
                                </p:cTn>
                              </p:par>
                            </p:childTnLst>
                          </p:cTn>
                        </p:par>
                        <p:par>
                          <p:cTn id="158" fill="hold">
                            <p:stCondLst>
                              <p:cond delay="3700"/>
                            </p:stCondLst>
                            <p:childTnLst>
                              <p:par>
                                <p:cTn id="159" presetID="1" presetClass="entr" presetSubtype="0" fill="hold" nodeType="afterEffect">
                                  <p:stCondLst>
                                    <p:cond delay="100"/>
                                  </p:stCondLst>
                                  <p:childTnLst>
                                    <p:set>
                                      <p:cBhvr>
                                        <p:cTn id="160" dur="1" fill="hold">
                                          <p:stCondLst>
                                            <p:cond delay="0"/>
                                          </p:stCondLst>
                                        </p:cTn>
                                        <p:tgtEl>
                                          <p:spTgt spid="549"/>
                                        </p:tgtEl>
                                        <p:attrNameLst>
                                          <p:attrName>style.visibility</p:attrName>
                                        </p:attrNameLst>
                                      </p:cBhvr>
                                      <p:to>
                                        <p:strVal val="visible"/>
                                      </p:to>
                                    </p:set>
                                  </p:childTnLst>
                                </p:cTn>
                              </p:par>
                            </p:childTnLst>
                          </p:cTn>
                        </p:par>
                        <p:par>
                          <p:cTn id="161" fill="hold">
                            <p:stCondLst>
                              <p:cond delay="3800"/>
                            </p:stCondLst>
                            <p:childTnLst>
                              <p:par>
                                <p:cTn id="162" presetID="1" presetClass="entr" presetSubtype="0" fill="hold" nodeType="afterEffect">
                                  <p:stCondLst>
                                    <p:cond delay="100"/>
                                  </p:stCondLst>
                                  <p:childTnLst>
                                    <p:set>
                                      <p:cBhvr>
                                        <p:cTn id="163" dur="1" fill="hold">
                                          <p:stCondLst>
                                            <p:cond delay="0"/>
                                          </p:stCondLst>
                                        </p:cTn>
                                        <p:tgtEl>
                                          <p:spTgt spid="553"/>
                                        </p:tgtEl>
                                        <p:attrNameLst>
                                          <p:attrName>style.visibility</p:attrName>
                                        </p:attrNameLst>
                                      </p:cBhvr>
                                      <p:to>
                                        <p:strVal val="visible"/>
                                      </p:to>
                                    </p:set>
                                  </p:childTnLst>
                                </p:cTn>
                              </p:par>
                            </p:childTnLst>
                          </p:cTn>
                        </p:par>
                        <p:par>
                          <p:cTn id="164" fill="hold">
                            <p:stCondLst>
                              <p:cond delay="3900"/>
                            </p:stCondLst>
                            <p:childTnLst>
                              <p:par>
                                <p:cTn id="165" presetID="1" presetClass="entr" presetSubtype="0" fill="hold" nodeType="afterEffect">
                                  <p:stCondLst>
                                    <p:cond delay="100"/>
                                  </p:stCondLst>
                                  <p:childTnLst>
                                    <p:set>
                                      <p:cBhvr>
                                        <p:cTn id="166" dur="1" fill="hold">
                                          <p:stCondLst>
                                            <p:cond delay="0"/>
                                          </p:stCondLst>
                                        </p:cTn>
                                        <p:tgtEl>
                                          <p:spTgt spid="557"/>
                                        </p:tgtEl>
                                        <p:attrNameLst>
                                          <p:attrName>style.visibility</p:attrName>
                                        </p:attrNameLst>
                                      </p:cBhvr>
                                      <p:to>
                                        <p:strVal val="visible"/>
                                      </p:to>
                                    </p:set>
                                  </p:childTnLst>
                                </p:cTn>
                              </p:par>
                            </p:childTnLst>
                          </p:cTn>
                        </p:par>
                        <p:par>
                          <p:cTn id="167" fill="hold">
                            <p:stCondLst>
                              <p:cond delay="4000"/>
                            </p:stCondLst>
                            <p:childTnLst>
                              <p:par>
                                <p:cTn id="168" presetID="1" presetClass="entr" presetSubtype="0" fill="hold" nodeType="afterEffect">
                                  <p:stCondLst>
                                    <p:cond delay="100"/>
                                  </p:stCondLst>
                                  <p:childTnLst>
                                    <p:set>
                                      <p:cBhvr>
                                        <p:cTn id="169" dur="1" fill="hold">
                                          <p:stCondLst>
                                            <p:cond delay="0"/>
                                          </p:stCondLst>
                                        </p:cTn>
                                        <p:tgtEl>
                                          <p:spTgt spid="569"/>
                                        </p:tgtEl>
                                        <p:attrNameLst>
                                          <p:attrName>style.visibility</p:attrName>
                                        </p:attrNameLst>
                                      </p:cBhvr>
                                      <p:to>
                                        <p:strVal val="visible"/>
                                      </p:to>
                                    </p:set>
                                  </p:childTnLst>
                                </p:cTn>
                              </p:par>
                            </p:childTnLst>
                          </p:cTn>
                        </p:par>
                        <p:par>
                          <p:cTn id="170" fill="hold">
                            <p:stCondLst>
                              <p:cond delay="4100"/>
                            </p:stCondLst>
                            <p:childTnLst>
                              <p:par>
                                <p:cTn id="171" presetID="1" presetClass="entr" presetSubtype="0" fill="hold" nodeType="afterEffect">
                                  <p:stCondLst>
                                    <p:cond delay="100"/>
                                  </p:stCondLst>
                                  <p:childTnLst>
                                    <p:set>
                                      <p:cBhvr>
                                        <p:cTn id="172" dur="1" fill="hold">
                                          <p:stCondLst>
                                            <p:cond delay="0"/>
                                          </p:stCondLst>
                                        </p:cTn>
                                        <p:tgtEl>
                                          <p:spTgt spid="573"/>
                                        </p:tgtEl>
                                        <p:attrNameLst>
                                          <p:attrName>style.visibility</p:attrName>
                                        </p:attrNameLst>
                                      </p:cBhvr>
                                      <p:to>
                                        <p:strVal val="visible"/>
                                      </p:to>
                                    </p:set>
                                  </p:childTnLst>
                                </p:cTn>
                              </p:par>
                            </p:childTnLst>
                          </p:cTn>
                        </p:par>
                        <p:par>
                          <p:cTn id="173" fill="hold">
                            <p:stCondLst>
                              <p:cond delay="4200"/>
                            </p:stCondLst>
                            <p:childTnLst>
                              <p:par>
                                <p:cTn id="174" presetID="1" presetClass="entr" presetSubtype="0" fill="hold" nodeType="afterEffect">
                                  <p:stCondLst>
                                    <p:cond delay="100"/>
                                  </p:stCondLst>
                                  <p:childTnLst>
                                    <p:set>
                                      <p:cBhvr>
                                        <p:cTn id="175" dur="1" fill="hold">
                                          <p:stCondLst>
                                            <p:cond delay="0"/>
                                          </p:stCondLst>
                                        </p:cTn>
                                        <p:tgtEl>
                                          <p:spTgt spid="577"/>
                                        </p:tgtEl>
                                        <p:attrNameLst>
                                          <p:attrName>style.visibility</p:attrName>
                                        </p:attrNameLst>
                                      </p:cBhvr>
                                      <p:to>
                                        <p:strVal val="visible"/>
                                      </p:to>
                                    </p:set>
                                  </p:childTnLst>
                                </p:cTn>
                              </p:par>
                            </p:childTnLst>
                          </p:cTn>
                        </p:par>
                        <p:par>
                          <p:cTn id="176" fill="hold">
                            <p:stCondLst>
                              <p:cond delay="4300"/>
                            </p:stCondLst>
                            <p:childTnLst>
                              <p:par>
                                <p:cTn id="177" presetID="1" presetClass="entr" presetSubtype="0" fill="hold" nodeType="afterEffect">
                                  <p:stCondLst>
                                    <p:cond delay="100"/>
                                  </p:stCondLst>
                                  <p:childTnLst>
                                    <p:set>
                                      <p:cBhvr>
                                        <p:cTn id="178" dur="1" fill="hold">
                                          <p:stCondLst>
                                            <p:cond delay="0"/>
                                          </p:stCondLst>
                                        </p:cTn>
                                        <p:tgtEl>
                                          <p:spTgt spid="581"/>
                                        </p:tgtEl>
                                        <p:attrNameLst>
                                          <p:attrName>style.visibility</p:attrName>
                                        </p:attrNameLst>
                                      </p:cBhvr>
                                      <p:to>
                                        <p:strVal val="visible"/>
                                      </p:to>
                                    </p:set>
                                  </p:childTnLst>
                                </p:cTn>
                              </p:par>
                            </p:childTnLst>
                          </p:cTn>
                        </p:par>
                        <p:par>
                          <p:cTn id="179" fill="hold">
                            <p:stCondLst>
                              <p:cond delay="4400"/>
                            </p:stCondLst>
                            <p:childTnLst>
                              <p:par>
                                <p:cTn id="180" presetID="1" presetClass="entr" presetSubtype="0" fill="hold" nodeType="afterEffect">
                                  <p:stCondLst>
                                    <p:cond delay="100"/>
                                  </p:stCondLst>
                                  <p:childTnLst>
                                    <p:set>
                                      <p:cBhvr>
                                        <p:cTn id="181"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Multi-modality multi-atlas</a:t>
            </a:r>
            <a:endParaRPr lang="zh-CN" altLang="en-US" dirty="0"/>
          </a:p>
        </p:txBody>
      </p:sp>
      <p:sp>
        <p:nvSpPr>
          <p:cNvPr id="3" name="内容占位符 2"/>
          <p:cNvSpPr>
            <a:spLocks noGrp="1"/>
          </p:cNvSpPr>
          <p:nvPr>
            <p:ph idx="1"/>
          </p:nvPr>
        </p:nvSpPr>
        <p:spPr/>
        <p:txBody>
          <a:bodyPr/>
          <a:lstStyle/>
          <a:p>
            <a:r>
              <a:rPr lang="en-US" altLang="zh-CN" dirty="0" smtClean="0"/>
              <a:t>Multi-modality multi-atlas segmentation (M</a:t>
            </a:r>
            <a:r>
              <a:rPr lang="en-US" altLang="zh-CN" baseline="30000" dirty="0" smtClean="0"/>
              <a:t>3</a:t>
            </a:r>
            <a:r>
              <a:rPr lang="en-US" altLang="zh-CN" dirty="0" smtClean="0"/>
              <a:t>AS)</a:t>
            </a:r>
          </a:p>
          <a:p>
            <a:pPr lvl="1"/>
            <a:r>
              <a:rPr lang="en-US" altLang="zh-CN" dirty="0" smtClean="0"/>
              <a:t>The more atlases the better performance of MAS</a:t>
            </a:r>
          </a:p>
          <a:p>
            <a:pPr lvl="1"/>
            <a:r>
              <a:rPr lang="en-US" altLang="zh-CN" dirty="0" smtClean="0"/>
              <a:t>Increase size of atlas database using multi-modality atlases</a:t>
            </a:r>
          </a:p>
          <a:p>
            <a:r>
              <a:rPr lang="en-US" altLang="zh-CN" dirty="0" smtClean="0"/>
              <a:t>Challenges of M</a:t>
            </a:r>
            <a:r>
              <a:rPr lang="en-US" altLang="zh-CN" baseline="30000" dirty="0" smtClean="0"/>
              <a:t>3</a:t>
            </a:r>
            <a:r>
              <a:rPr lang="en-US" altLang="zh-CN" dirty="0" smtClean="0"/>
              <a:t>AS</a:t>
            </a:r>
          </a:p>
          <a:p>
            <a:pPr marL="628650" lvl="1" indent="0">
              <a:buNone/>
            </a:pPr>
            <a:r>
              <a:rPr lang="en-US" altLang="zh-CN" dirty="0" smtClean="0"/>
              <a:t>(1)  Atlas ranking criterion</a:t>
            </a:r>
          </a:p>
          <a:p>
            <a:pPr marL="628650" lvl="1" indent="0">
              <a:buNone/>
            </a:pPr>
            <a:r>
              <a:rPr lang="en-US" altLang="zh-CN" dirty="0" smtClean="0"/>
              <a:t>(2)  Local similarity at patch level </a:t>
            </a:r>
          </a:p>
          <a:p>
            <a:pPr marL="628650" lvl="1" indent="0">
              <a:buNone/>
            </a:pPr>
            <a:r>
              <a:rPr lang="en-US" altLang="zh-CN" dirty="0" smtClean="0"/>
              <a:t>      -- for local weighted label fusion</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21</a:t>
            </a:fld>
            <a:endParaRPr lang="zh-CN" altLang="en-US" dirty="0"/>
          </a:p>
        </p:txBody>
      </p:sp>
      <p:sp>
        <p:nvSpPr>
          <p:cNvPr id="5" name="矩形 4"/>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2235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Multi-modality multi-atlas</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(1)  Atlas ranking criterion</a:t>
            </a:r>
          </a:p>
        </p:txBody>
      </p:sp>
      <p:sp>
        <p:nvSpPr>
          <p:cNvPr id="4" name="灯片编号占位符 3"/>
          <p:cNvSpPr>
            <a:spLocks noGrp="1"/>
          </p:cNvSpPr>
          <p:nvPr>
            <p:ph type="sldNum" sz="quarter" idx="4"/>
          </p:nvPr>
        </p:nvSpPr>
        <p:spPr/>
        <p:txBody>
          <a:bodyPr/>
          <a:lstStyle/>
          <a:p>
            <a:fld id="{2DA208CA-87DC-4215-820F-FC39CE0A3630}" type="slidenum">
              <a:rPr lang="zh-CN" altLang="en-US" smtClean="0"/>
              <a:t>22</a:t>
            </a:fld>
            <a:endParaRPr lang="zh-CN" altLang="en-US" dirty="0"/>
          </a:p>
        </p:txBody>
      </p:sp>
      <p:sp>
        <p:nvSpPr>
          <p:cNvPr id="5" name="矩形 4"/>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pic>
        <p:nvPicPr>
          <p:cNvPr id="8" name="图片 7"/>
          <p:cNvPicPr>
            <a:picLocks noChangeAspect="1"/>
          </p:cNvPicPr>
          <p:nvPr/>
        </p:nvPicPr>
        <p:blipFill>
          <a:blip r:embed="rId3"/>
          <a:stretch>
            <a:fillRect/>
          </a:stretch>
        </p:blipFill>
        <p:spPr>
          <a:xfrm>
            <a:off x="180975" y="1576672"/>
            <a:ext cx="4447663" cy="1100744"/>
          </a:xfrm>
          <a:prstGeom prst="rect">
            <a:avLst/>
          </a:prstGeom>
        </p:spPr>
      </p:pic>
      <p:pic>
        <p:nvPicPr>
          <p:cNvPr id="9" name="图片 8"/>
          <p:cNvPicPr>
            <a:picLocks noChangeAspect="1"/>
          </p:cNvPicPr>
          <p:nvPr/>
        </p:nvPicPr>
        <p:blipFill>
          <a:blip r:embed="rId4"/>
          <a:stretch>
            <a:fillRect/>
          </a:stretch>
        </p:blipFill>
        <p:spPr>
          <a:xfrm>
            <a:off x="123028" y="3700764"/>
            <a:ext cx="1266825" cy="1315346"/>
          </a:xfrm>
          <a:prstGeom prst="rect">
            <a:avLst/>
          </a:prstGeom>
        </p:spPr>
      </p:pic>
      <p:grpSp>
        <p:nvGrpSpPr>
          <p:cNvPr id="15" name="组合 14"/>
          <p:cNvGrpSpPr>
            <a:grpSpLocks noChangeAspect="1"/>
          </p:cNvGrpSpPr>
          <p:nvPr/>
        </p:nvGrpSpPr>
        <p:grpSpPr>
          <a:xfrm>
            <a:off x="1912232" y="3069306"/>
            <a:ext cx="2457818" cy="2798094"/>
            <a:chOff x="1985800" y="2854883"/>
            <a:chExt cx="2991450" cy="3405606"/>
          </a:xfrm>
        </p:grpSpPr>
        <p:pic>
          <p:nvPicPr>
            <p:cNvPr id="12" name="图片 11"/>
            <p:cNvPicPr>
              <a:picLocks noChangeAspect="1"/>
            </p:cNvPicPr>
            <p:nvPr/>
          </p:nvPicPr>
          <p:blipFill>
            <a:blip r:embed="rId5"/>
            <a:stretch>
              <a:fillRect/>
            </a:stretch>
          </p:blipFill>
          <p:spPr>
            <a:xfrm>
              <a:off x="1985800" y="2854883"/>
              <a:ext cx="2991450" cy="1545480"/>
            </a:xfrm>
            <a:prstGeom prst="rect">
              <a:avLst/>
            </a:prstGeom>
          </p:spPr>
        </p:pic>
        <p:pic>
          <p:nvPicPr>
            <p:cNvPr id="13" name="图片 12"/>
            <p:cNvPicPr>
              <a:picLocks noChangeAspect="1"/>
            </p:cNvPicPr>
            <p:nvPr/>
          </p:nvPicPr>
          <p:blipFill>
            <a:blip r:embed="rId6"/>
            <a:stretch>
              <a:fillRect/>
            </a:stretch>
          </p:blipFill>
          <p:spPr>
            <a:xfrm>
              <a:off x="1985800" y="4781864"/>
              <a:ext cx="2991450" cy="1478625"/>
            </a:xfrm>
            <a:prstGeom prst="rect">
              <a:avLst/>
            </a:prstGeom>
          </p:spPr>
        </p:pic>
        <p:sp>
          <p:nvSpPr>
            <p:cNvPr id="14" name="矩形 13"/>
            <p:cNvSpPr/>
            <p:nvPr/>
          </p:nvSpPr>
          <p:spPr>
            <a:xfrm>
              <a:off x="3153280" y="4315939"/>
              <a:ext cx="595035" cy="461664"/>
            </a:xfrm>
            <a:prstGeom prst="rect">
              <a:avLst/>
            </a:prstGeom>
          </p:spPr>
          <p:txBody>
            <a:bodyPr wrap="none">
              <a:spAutoFit/>
            </a:bodyPr>
            <a:lstStyle/>
            <a:p>
              <a:r>
                <a:rPr lang="en-US" altLang="zh-CN" dirty="0">
                  <a:solidFill>
                    <a:srgbClr val="FF0000"/>
                  </a:solidFill>
                </a:rPr>
                <a:t>VS</a:t>
              </a:r>
              <a:endParaRPr lang="zh-CN" altLang="en-US" dirty="0">
                <a:solidFill>
                  <a:srgbClr val="FF0000"/>
                </a:solidFill>
              </a:endParaRPr>
            </a:p>
          </p:txBody>
        </p:sp>
      </p:grpSp>
      <p:graphicFrame>
        <p:nvGraphicFramePr>
          <p:cNvPr id="17" name="表格 16"/>
          <p:cNvGraphicFramePr>
            <a:graphicFrameLocks noGrp="1"/>
          </p:cNvGraphicFramePr>
          <p:nvPr>
            <p:extLst>
              <p:ext uri="{D42A27DB-BD31-4B8C-83A1-F6EECF244321}">
                <p14:modId xmlns:p14="http://schemas.microsoft.com/office/powerpoint/2010/main" val="1714153759"/>
              </p:ext>
            </p:extLst>
          </p:nvPr>
        </p:nvGraphicFramePr>
        <p:xfrm>
          <a:off x="5181600" y="2247338"/>
          <a:ext cx="3661785" cy="3745646"/>
        </p:xfrm>
        <a:graphic>
          <a:graphicData uri="http://schemas.openxmlformats.org/drawingml/2006/table">
            <a:tbl>
              <a:tblPr firstRow="1" bandRow="1">
                <a:tableStyleId>{5C22544A-7EE6-4342-B048-85BDC9FD1C3A}</a:tableStyleId>
              </a:tblPr>
              <a:tblGrid>
                <a:gridCol w="1202839">
                  <a:extLst>
                    <a:ext uri="{9D8B030D-6E8A-4147-A177-3AD203B41FA5}">
                      <a16:colId xmlns:a16="http://schemas.microsoft.com/office/drawing/2014/main" val="20000"/>
                    </a:ext>
                  </a:extLst>
                </a:gridCol>
                <a:gridCol w="1238351">
                  <a:extLst>
                    <a:ext uri="{9D8B030D-6E8A-4147-A177-3AD203B41FA5}">
                      <a16:colId xmlns:a16="http://schemas.microsoft.com/office/drawing/2014/main" val="20001"/>
                    </a:ext>
                  </a:extLst>
                </a:gridCol>
                <a:gridCol w="1220595">
                  <a:extLst>
                    <a:ext uri="{9D8B030D-6E8A-4147-A177-3AD203B41FA5}">
                      <a16:colId xmlns:a16="http://schemas.microsoft.com/office/drawing/2014/main" val="20002"/>
                    </a:ext>
                  </a:extLst>
                </a:gridCol>
              </a:tblGrid>
              <a:tr h="687184">
                <a:tc>
                  <a:txBody>
                    <a:bodyPr/>
                    <a:lstStyle/>
                    <a:p>
                      <a:r>
                        <a:rPr lang="en-US" altLang="zh-CN" sz="1400" b="0" dirty="0" smtClean="0">
                          <a:solidFill>
                            <a:schemeClr val="tx1"/>
                          </a:solidFill>
                          <a:latin typeface="Times" panose="02020603050405020304" pitchFamily="18" charset="0"/>
                          <a:cs typeface="Times" panose="02020603050405020304" pitchFamily="18" charset="0"/>
                        </a:rPr>
                        <a:t>Intensity difference</a:t>
                      </a:r>
                      <a:endParaRPr lang="zh-CN" altLang="en-US" sz="1400" b="0" dirty="0">
                        <a:solidFill>
                          <a:schemeClr val="tx1"/>
                        </a:solidFill>
                        <a:latin typeface="Times" panose="02020603050405020304" pitchFamily="18" charset="0"/>
                        <a:cs typeface="Times" panose="02020603050405020304" pitchFamily="18" charset="0"/>
                      </a:endParaRPr>
                    </a:p>
                  </a:txBody>
                  <a:tcPr anchor="ctr"/>
                </a:tc>
                <a:tc>
                  <a:txBody>
                    <a:bodyPr/>
                    <a:lstStyle/>
                    <a:p>
                      <a:r>
                        <a:rPr lang="en-US" altLang="zh-CN" sz="1400" b="0" dirty="0" smtClean="0">
                          <a:solidFill>
                            <a:schemeClr val="tx1"/>
                          </a:solidFill>
                          <a:latin typeface="Times" panose="02020603050405020304" pitchFamily="18" charset="0"/>
                          <a:cs typeface="Times" panose="02020603050405020304" pitchFamily="18" charset="0"/>
                        </a:rPr>
                        <a:t>Mutual Information</a:t>
                      </a:r>
                      <a:endParaRPr lang="zh-CN" altLang="en-US" sz="1400" b="0" dirty="0">
                        <a:solidFill>
                          <a:schemeClr val="tx1"/>
                        </a:solidFill>
                        <a:latin typeface="Times" panose="02020603050405020304" pitchFamily="18" charset="0"/>
                        <a:cs typeface="Times" panose="02020603050405020304" pitchFamily="18" charset="0"/>
                      </a:endParaRPr>
                    </a:p>
                  </a:txBody>
                  <a:tcPr anchor="ctr"/>
                </a:tc>
                <a:tc>
                  <a:txBody>
                    <a:bodyPr/>
                    <a:lstStyle/>
                    <a:p>
                      <a:r>
                        <a:rPr lang="en-US" altLang="zh-CN" sz="1400" b="0" dirty="0" smtClean="0">
                          <a:solidFill>
                            <a:schemeClr val="tx1"/>
                          </a:solidFill>
                          <a:latin typeface="Times" panose="02020603050405020304" pitchFamily="18" charset="0"/>
                          <a:cs typeface="Times" panose="02020603050405020304" pitchFamily="18" charset="0"/>
                        </a:rPr>
                        <a:t>Accuracy (Dice score)</a:t>
                      </a:r>
                      <a:endParaRPr lang="zh-CN" altLang="en-US" sz="1400" b="0" dirty="0">
                        <a:solidFill>
                          <a:schemeClr val="tx1"/>
                        </a:solidFill>
                        <a:latin typeface="Times" panose="02020603050405020304" pitchFamily="18" charset="0"/>
                        <a:cs typeface="Times" panose="02020603050405020304" pitchFamily="18" charset="0"/>
                      </a:endParaRPr>
                    </a:p>
                  </a:txBody>
                  <a:tcPr anchor="ctr"/>
                </a:tc>
                <a:extLst>
                  <a:ext uri="{0D108BD9-81ED-4DB2-BD59-A6C34878D82A}">
                    <a16:rowId xmlns:a16="http://schemas.microsoft.com/office/drawing/2014/main" val="10000"/>
                  </a:ext>
                </a:extLst>
              </a:tr>
              <a:tr h="1529231">
                <a:tc>
                  <a:txBody>
                    <a:bodyPr/>
                    <a:lstStyle/>
                    <a:p>
                      <a:r>
                        <a:rPr lang="en-US" altLang="zh-CN" dirty="0" smtClean="0">
                          <a:latin typeface="Times" panose="02020603050405020304" pitchFamily="18" charset="0"/>
                          <a:cs typeface="Times" panose="02020603050405020304" pitchFamily="18" charset="0"/>
                        </a:rPr>
                        <a:t>8.6*10^6</a:t>
                      </a:r>
                      <a:endParaRPr lang="zh-CN" altLang="en-US" dirty="0">
                        <a:latin typeface="Times" panose="02020603050405020304" pitchFamily="18" charset="0"/>
                        <a:cs typeface="Times" panose="02020603050405020304" pitchFamily="18" charset="0"/>
                      </a:endParaRPr>
                    </a:p>
                  </a:txBody>
                  <a:tcPr anchor="ctr"/>
                </a:tc>
                <a:tc>
                  <a:txBody>
                    <a:bodyPr/>
                    <a:lstStyle/>
                    <a:p>
                      <a:r>
                        <a:rPr lang="en-US" altLang="zh-CN" sz="1800" kern="1200" dirty="0" smtClean="0">
                          <a:solidFill>
                            <a:schemeClr val="dk1"/>
                          </a:solidFill>
                          <a:latin typeface="Times" panose="02020603050405020304" pitchFamily="18" charset="0"/>
                          <a:ea typeface="+mn-ea"/>
                          <a:cs typeface="Times" panose="02020603050405020304" pitchFamily="18" charset="0"/>
                        </a:rPr>
                        <a:t>1.322</a:t>
                      </a:r>
                      <a:endParaRPr lang="zh-CN" altLang="en-US" sz="1800" kern="1200" dirty="0">
                        <a:solidFill>
                          <a:schemeClr val="dk1"/>
                        </a:solidFill>
                        <a:latin typeface="Times" panose="02020603050405020304" pitchFamily="18" charset="0"/>
                        <a:ea typeface="+mn-ea"/>
                        <a:cs typeface="Times" panose="02020603050405020304" pitchFamily="18" charset="0"/>
                      </a:endParaRPr>
                    </a:p>
                  </a:txBody>
                  <a:tcPr anchor="ctr"/>
                </a:tc>
                <a:tc>
                  <a:txBody>
                    <a:bodyPr/>
                    <a:lstStyle/>
                    <a:p>
                      <a:r>
                        <a:rPr lang="en-US" altLang="zh-CN" sz="1800" kern="1200" dirty="0" smtClean="0">
                          <a:solidFill>
                            <a:schemeClr val="dk1"/>
                          </a:solidFill>
                          <a:latin typeface="Times" panose="02020603050405020304" pitchFamily="18" charset="0"/>
                          <a:ea typeface="+mn-ea"/>
                          <a:cs typeface="Times" panose="02020603050405020304" pitchFamily="18" charset="0"/>
                        </a:rPr>
                        <a:t>0.856</a:t>
                      </a:r>
                      <a:endParaRPr lang="zh-CN" altLang="en-US" sz="1800" kern="1200" dirty="0">
                        <a:solidFill>
                          <a:schemeClr val="dk1"/>
                        </a:solidFill>
                        <a:latin typeface="Times" panose="02020603050405020304" pitchFamily="18" charset="0"/>
                        <a:ea typeface="+mn-ea"/>
                        <a:cs typeface="Times" panose="02020603050405020304" pitchFamily="18" charset="0"/>
                      </a:endParaRPr>
                    </a:p>
                  </a:txBody>
                  <a:tcPr anchor="ctr"/>
                </a:tc>
                <a:extLst>
                  <a:ext uri="{0D108BD9-81ED-4DB2-BD59-A6C34878D82A}">
                    <a16:rowId xmlns:a16="http://schemas.microsoft.com/office/drawing/2014/main" val="10001"/>
                  </a:ext>
                </a:extLst>
              </a:tr>
              <a:tr h="1529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Times" panose="02020603050405020304" pitchFamily="18" charset="0"/>
                          <a:ea typeface="+mn-ea"/>
                          <a:cs typeface="Times" panose="02020603050405020304" pitchFamily="18" charset="0"/>
                        </a:rPr>
                        <a:t>10.8*10^6</a:t>
                      </a:r>
                      <a:endParaRPr kumimoji="0" lang="zh-CN" altLang="en-US" sz="1800" b="0" i="0" u="none" strike="noStrike" kern="1200" cap="none" spc="0" normalizeH="0" baseline="0" noProof="0" dirty="0" smtClean="0">
                        <a:ln>
                          <a:noFill/>
                        </a:ln>
                        <a:solidFill>
                          <a:srgbClr val="000000"/>
                        </a:solidFill>
                        <a:effectLst/>
                        <a:uLnTx/>
                        <a:uFillTx/>
                        <a:latin typeface="Times" panose="02020603050405020304" pitchFamily="18" charset="0"/>
                        <a:ea typeface="+mn-ea"/>
                        <a:cs typeface="Times" panose="02020603050405020304" pitchFamily="18" charset="0"/>
                      </a:endParaRPr>
                    </a:p>
                  </a:txBody>
                  <a:tcPr anchor="ctr"/>
                </a:tc>
                <a:tc>
                  <a:txBody>
                    <a:bodyPr/>
                    <a:lstStyle/>
                    <a:p>
                      <a:r>
                        <a:rPr lang="en-US" altLang="zh-CN" sz="1800" kern="1200" dirty="0" smtClean="0">
                          <a:solidFill>
                            <a:schemeClr val="dk1"/>
                          </a:solidFill>
                          <a:latin typeface="Times" panose="02020603050405020304" pitchFamily="18" charset="0"/>
                          <a:ea typeface="+mn-ea"/>
                          <a:cs typeface="Times" panose="02020603050405020304" pitchFamily="18" charset="0"/>
                        </a:rPr>
                        <a:t>1.281</a:t>
                      </a:r>
                      <a:endParaRPr lang="zh-CN" altLang="en-US" sz="1800" kern="1200" dirty="0">
                        <a:solidFill>
                          <a:schemeClr val="dk1"/>
                        </a:solidFill>
                        <a:latin typeface="Times" panose="02020603050405020304" pitchFamily="18" charset="0"/>
                        <a:ea typeface="+mn-ea"/>
                        <a:cs typeface="Times" panose="02020603050405020304" pitchFamily="18" charset="0"/>
                      </a:endParaRPr>
                    </a:p>
                  </a:txBody>
                  <a:tcPr anchor="ctr"/>
                </a:tc>
                <a:tc>
                  <a:txBody>
                    <a:bodyPr/>
                    <a:lstStyle/>
                    <a:p>
                      <a:r>
                        <a:rPr lang="en-US" altLang="zh-CN" sz="1800" kern="1200" dirty="0" smtClean="0">
                          <a:solidFill>
                            <a:schemeClr val="dk1"/>
                          </a:solidFill>
                          <a:latin typeface="Times" panose="02020603050405020304" pitchFamily="18" charset="0"/>
                          <a:ea typeface="+mn-ea"/>
                          <a:cs typeface="Times" panose="02020603050405020304" pitchFamily="18" charset="0"/>
                        </a:rPr>
                        <a:t>0.901</a:t>
                      </a:r>
                      <a:endParaRPr lang="zh-CN" altLang="en-US" sz="1800" kern="1200" dirty="0">
                        <a:solidFill>
                          <a:schemeClr val="dk1"/>
                        </a:solidFill>
                        <a:latin typeface="Times" panose="02020603050405020304" pitchFamily="18" charset="0"/>
                        <a:ea typeface="+mn-ea"/>
                        <a:cs typeface="Times" panose="02020603050405020304" pitchFamily="18" charset="0"/>
                      </a:endParaRPr>
                    </a:p>
                  </a:txBody>
                  <a:tcPr anchor="ctr"/>
                </a:tc>
                <a:extLst>
                  <a:ext uri="{0D108BD9-81ED-4DB2-BD59-A6C34878D82A}">
                    <a16:rowId xmlns:a16="http://schemas.microsoft.com/office/drawing/2014/main" val="10002"/>
                  </a:ext>
                </a:extLst>
              </a:tr>
            </a:tbl>
          </a:graphicData>
        </a:graphic>
      </p:graphicFrame>
      <p:pic>
        <p:nvPicPr>
          <p:cNvPr id="18" name="图片 17"/>
          <p:cNvPicPr>
            <a:picLocks noChangeAspect="1"/>
          </p:cNvPicPr>
          <p:nvPr/>
        </p:nvPicPr>
        <p:blipFill>
          <a:blip r:embed="rId7"/>
          <a:stretch>
            <a:fillRect/>
          </a:stretch>
        </p:blipFill>
        <p:spPr>
          <a:xfrm>
            <a:off x="5781641" y="3481875"/>
            <a:ext cx="453592" cy="431006"/>
          </a:xfrm>
          <a:prstGeom prst="rect">
            <a:avLst/>
          </a:prstGeom>
        </p:spPr>
      </p:pic>
      <p:grpSp>
        <p:nvGrpSpPr>
          <p:cNvPr id="21" name="组合 20"/>
          <p:cNvGrpSpPr/>
          <p:nvPr/>
        </p:nvGrpSpPr>
        <p:grpSpPr>
          <a:xfrm>
            <a:off x="5493760" y="1698036"/>
            <a:ext cx="2924241" cy="538634"/>
            <a:chOff x="5791200" y="1698036"/>
            <a:chExt cx="2924241" cy="538634"/>
          </a:xfrm>
        </p:grpSpPr>
        <p:sp>
          <p:nvSpPr>
            <p:cNvPr id="19" name="矩形 18"/>
            <p:cNvSpPr/>
            <p:nvPr/>
          </p:nvSpPr>
          <p:spPr>
            <a:xfrm>
              <a:off x="5791200" y="1761540"/>
              <a:ext cx="2701381" cy="461665"/>
            </a:xfrm>
            <a:prstGeom prst="rect">
              <a:avLst/>
            </a:prstGeom>
          </p:spPr>
          <p:txBody>
            <a:bodyPr wrap="none">
              <a:spAutoFit/>
            </a:bodyPr>
            <a:lstStyle/>
            <a:p>
              <a:r>
                <a:rPr lang="en-US" altLang="zh-CN" dirty="0">
                  <a:latin typeface="Times" panose="02020603050405020304" pitchFamily="18" charset="0"/>
                  <a:cs typeface="Times" panose="02020603050405020304" pitchFamily="18" charset="0"/>
                </a:rPr>
                <a:t>Which atlas is </a:t>
              </a:r>
              <a:r>
                <a:rPr lang="en-US" altLang="zh-CN" dirty="0" smtClean="0">
                  <a:latin typeface="Times" panose="02020603050405020304" pitchFamily="18" charset="0"/>
                  <a:cs typeface="Times" panose="02020603050405020304" pitchFamily="18" charset="0"/>
                </a:rPr>
                <a:t>better</a:t>
              </a:r>
              <a:endParaRPr lang="zh-CN" altLang="en-US" dirty="0">
                <a:latin typeface="Times" panose="02020603050405020304" pitchFamily="18" charset="0"/>
                <a:cs typeface="Times" panose="02020603050405020304" pitchFamily="18" charset="0"/>
              </a:endParaRPr>
            </a:p>
          </p:txBody>
        </p:sp>
        <p:pic>
          <p:nvPicPr>
            <p:cNvPr id="20" name="图片 19"/>
            <p:cNvPicPr>
              <a:picLocks noChangeAspect="1"/>
            </p:cNvPicPr>
            <p:nvPr/>
          </p:nvPicPr>
          <p:blipFill>
            <a:blip r:embed="rId8"/>
            <a:stretch>
              <a:fillRect/>
            </a:stretch>
          </p:blipFill>
          <p:spPr>
            <a:xfrm>
              <a:off x="8382001" y="1698036"/>
              <a:ext cx="333440" cy="538634"/>
            </a:xfrm>
            <a:prstGeom prst="rect">
              <a:avLst/>
            </a:prstGeom>
          </p:spPr>
        </p:pic>
      </p:grpSp>
      <p:pic>
        <p:nvPicPr>
          <p:cNvPr id="22" name="图片 21"/>
          <p:cNvPicPr>
            <a:picLocks noChangeAspect="1"/>
          </p:cNvPicPr>
          <p:nvPr/>
        </p:nvPicPr>
        <p:blipFill>
          <a:blip r:embed="rId7"/>
          <a:stretch>
            <a:fillRect/>
          </a:stretch>
        </p:blipFill>
        <p:spPr>
          <a:xfrm>
            <a:off x="7021368" y="3504101"/>
            <a:ext cx="453592" cy="431006"/>
          </a:xfrm>
          <a:prstGeom prst="rect">
            <a:avLst/>
          </a:prstGeom>
        </p:spPr>
      </p:pic>
      <p:pic>
        <p:nvPicPr>
          <p:cNvPr id="24" name="图片 23"/>
          <p:cNvPicPr>
            <a:picLocks noChangeAspect="1"/>
          </p:cNvPicPr>
          <p:nvPr/>
        </p:nvPicPr>
        <p:blipFill>
          <a:blip r:embed="rId7"/>
          <a:stretch>
            <a:fillRect/>
          </a:stretch>
        </p:blipFill>
        <p:spPr>
          <a:xfrm>
            <a:off x="8236960" y="5018697"/>
            <a:ext cx="453592" cy="431006"/>
          </a:xfrm>
          <a:prstGeom prst="rect">
            <a:avLst/>
          </a:prstGeom>
        </p:spPr>
      </p:pic>
    </p:spTree>
    <p:extLst>
      <p:ext uri="{BB962C8B-B14F-4D97-AF65-F5344CB8AC3E}">
        <p14:creationId xmlns:p14="http://schemas.microsoft.com/office/powerpoint/2010/main" val="330849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heel(1)">
                                      <p:cBhvr>
                                        <p:cTn id="20" dur="10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heel(1)">
                                      <p:cBhvr>
                                        <p:cTn id="25" dur="1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heel(1)">
                                      <p:cBhvr>
                                        <p:cTn id="3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Multi-modality multi-atlas</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(1)  Atlas ranking criterion – </a:t>
            </a:r>
            <a:r>
              <a:rPr lang="en-US" altLang="zh-CN" dirty="0" smtClean="0">
                <a:solidFill>
                  <a:srgbClr val="FF0000"/>
                </a:solidFill>
              </a:rPr>
              <a:t>conditional entropy</a:t>
            </a:r>
          </a:p>
        </p:txBody>
      </p:sp>
      <p:sp>
        <p:nvSpPr>
          <p:cNvPr id="4" name="灯片编号占位符 3"/>
          <p:cNvSpPr>
            <a:spLocks noGrp="1"/>
          </p:cNvSpPr>
          <p:nvPr>
            <p:ph type="sldNum" sz="quarter" idx="4"/>
          </p:nvPr>
        </p:nvSpPr>
        <p:spPr/>
        <p:txBody>
          <a:bodyPr/>
          <a:lstStyle/>
          <a:p>
            <a:fld id="{2DA208CA-87DC-4215-820F-FC39CE0A3630}" type="slidenum">
              <a:rPr lang="zh-CN" altLang="en-US" smtClean="0"/>
              <a:t>23</a:t>
            </a:fld>
            <a:endParaRPr lang="zh-CN" altLang="en-US" dirty="0"/>
          </a:p>
        </p:txBody>
      </p:sp>
      <p:sp>
        <p:nvSpPr>
          <p:cNvPr id="5" name="矩形 4"/>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pic>
        <p:nvPicPr>
          <p:cNvPr id="8" name="图片 7"/>
          <p:cNvPicPr>
            <a:picLocks noChangeAspect="1"/>
          </p:cNvPicPr>
          <p:nvPr/>
        </p:nvPicPr>
        <p:blipFill>
          <a:blip r:embed="rId3"/>
          <a:stretch>
            <a:fillRect/>
          </a:stretch>
        </p:blipFill>
        <p:spPr>
          <a:xfrm>
            <a:off x="180975" y="1576672"/>
            <a:ext cx="4447663" cy="1100744"/>
          </a:xfrm>
          <a:prstGeom prst="rect">
            <a:avLst/>
          </a:prstGeom>
        </p:spPr>
      </p:pic>
      <p:graphicFrame>
        <p:nvGraphicFramePr>
          <p:cNvPr id="17" name="表格 16"/>
          <p:cNvGraphicFramePr>
            <a:graphicFrameLocks noGrp="1"/>
          </p:cNvGraphicFramePr>
          <p:nvPr>
            <p:extLst>
              <p:ext uri="{D42A27DB-BD31-4B8C-83A1-F6EECF244321}">
                <p14:modId xmlns:p14="http://schemas.microsoft.com/office/powerpoint/2010/main" val="1832705755"/>
              </p:ext>
            </p:extLst>
          </p:nvPr>
        </p:nvGraphicFramePr>
        <p:xfrm>
          <a:off x="5181600" y="2247338"/>
          <a:ext cx="3661785" cy="3745646"/>
        </p:xfrm>
        <a:graphic>
          <a:graphicData uri="http://schemas.openxmlformats.org/drawingml/2006/table">
            <a:tbl>
              <a:tblPr firstRow="1" bandRow="1">
                <a:tableStyleId>{5C22544A-7EE6-4342-B048-85BDC9FD1C3A}</a:tableStyleId>
              </a:tblPr>
              <a:tblGrid>
                <a:gridCol w="2441190">
                  <a:extLst>
                    <a:ext uri="{9D8B030D-6E8A-4147-A177-3AD203B41FA5}">
                      <a16:colId xmlns:a16="http://schemas.microsoft.com/office/drawing/2014/main" val="20000"/>
                    </a:ext>
                  </a:extLst>
                </a:gridCol>
                <a:gridCol w="1220595">
                  <a:extLst>
                    <a:ext uri="{9D8B030D-6E8A-4147-A177-3AD203B41FA5}">
                      <a16:colId xmlns:a16="http://schemas.microsoft.com/office/drawing/2014/main" val="20001"/>
                    </a:ext>
                  </a:extLst>
                </a:gridCol>
              </a:tblGrid>
              <a:tr h="687184">
                <a:tc>
                  <a:txBody>
                    <a:bodyPr/>
                    <a:lstStyle/>
                    <a:p>
                      <a:r>
                        <a:rPr lang="en-US" altLang="zh-CN" sz="1400" b="0" dirty="0" smtClean="0">
                          <a:solidFill>
                            <a:schemeClr val="tx1"/>
                          </a:solidFill>
                          <a:latin typeface="Times" panose="02020603050405020304" pitchFamily="18" charset="0"/>
                          <a:cs typeface="Times" panose="02020603050405020304" pitchFamily="18" charset="0"/>
                        </a:rPr>
                        <a:t>Minus conditional entropy</a:t>
                      </a:r>
                      <a:endParaRPr lang="zh-CN" altLang="en-US" sz="1400" b="0" dirty="0">
                        <a:solidFill>
                          <a:schemeClr val="tx1"/>
                        </a:solidFill>
                        <a:latin typeface="Times" panose="02020603050405020304" pitchFamily="18" charset="0"/>
                        <a:cs typeface="Times" panose="02020603050405020304" pitchFamily="18" charset="0"/>
                      </a:endParaRPr>
                    </a:p>
                  </a:txBody>
                  <a:tcPr anchor="ctr"/>
                </a:tc>
                <a:tc>
                  <a:txBody>
                    <a:bodyPr/>
                    <a:lstStyle/>
                    <a:p>
                      <a:r>
                        <a:rPr lang="en-US" altLang="zh-CN" sz="1400" b="0" dirty="0" smtClean="0">
                          <a:solidFill>
                            <a:schemeClr val="tx1"/>
                          </a:solidFill>
                          <a:latin typeface="Times" panose="02020603050405020304" pitchFamily="18" charset="0"/>
                          <a:cs typeface="Times" panose="02020603050405020304" pitchFamily="18" charset="0"/>
                        </a:rPr>
                        <a:t>Accuracy (Dice score)</a:t>
                      </a:r>
                      <a:endParaRPr lang="zh-CN" altLang="en-US" sz="1400" b="0" dirty="0">
                        <a:solidFill>
                          <a:schemeClr val="tx1"/>
                        </a:solidFill>
                        <a:latin typeface="Times" panose="02020603050405020304" pitchFamily="18" charset="0"/>
                        <a:cs typeface="Times" panose="02020603050405020304" pitchFamily="18" charset="0"/>
                      </a:endParaRPr>
                    </a:p>
                  </a:txBody>
                  <a:tcPr anchor="ctr"/>
                </a:tc>
                <a:extLst>
                  <a:ext uri="{0D108BD9-81ED-4DB2-BD59-A6C34878D82A}">
                    <a16:rowId xmlns:a16="http://schemas.microsoft.com/office/drawing/2014/main" val="10000"/>
                  </a:ext>
                </a:extLst>
              </a:tr>
              <a:tr h="1529231">
                <a:tc>
                  <a:txBody>
                    <a:bodyPr/>
                    <a:lstStyle/>
                    <a:p>
                      <a:r>
                        <a:rPr kumimoji="0" lang="en-US" altLang="zh-CN" sz="1800" b="0" i="0" u="none" strike="noStrike" kern="1200" cap="none" spc="0" normalizeH="0" baseline="0" noProof="0" dirty="0" smtClean="0">
                          <a:ln>
                            <a:noFill/>
                          </a:ln>
                          <a:solidFill>
                            <a:srgbClr val="000000"/>
                          </a:solidFill>
                          <a:effectLst/>
                          <a:uLnTx/>
                          <a:uFillTx/>
                          <a:latin typeface="Times" panose="02020603050405020304" pitchFamily="18" charset="0"/>
                          <a:ea typeface="+mn-ea"/>
                          <a:cs typeface="Times" panose="02020603050405020304" pitchFamily="18" charset="0"/>
                        </a:rPr>
                        <a:t>1.0388</a:t>
                      </a:r>
                      <a:endParaRPr lang="zh-CN" altLang="en-US" dirty="0">
                        <a:latin typeface="Times" panose="02020603050405020304" pitchFamily="18" charset="0"/>
                        <a:cs typeface="Times" panose="02020603050405020304" pitchFamily="18" charset="0"/>
                      </a:endParaRPr>
                    </a:p>
                  </a:txBody>
                  <a:tcPr anchor="ctr"/>
                </a:tc>
                <a:tc>
                  <a:txBody>
                    <a:bodyPr/>
                    <a:lstStyle/>
                    <a:p>
                      <a:r>
                        <a:rPr lang="en-US" altLang="zh-CN" sz="1800" kern="1200" dirty="0" smtClean="0">
                          <a:solidFill>
                            <a:schemeClr val="dk1"/>
                          </a:solidFill>
                          <a:latin typeface="Times" panose="02020603050405020304" pitchFamily="18" charset="0"/>
                          <a:ea typeface="+mn-ea"/>
                          <a:cs typeface="Times" panose="02020603050405020304" pitchFamily="18" charset="0"/>
                        </a:rPr>
                        <a:t>0.856</a:t>
                      </a:r>
                      <a:endParaRPr lang="zh-CN" altLang="en-US" sz="1800" kern="1200" dirty="0">
                        <a:solidFill>
                          <a:schemeClr val="dk1"/>
                        </a:solidFill>
                        <a:latin typeface="Times" panose="02020603050405020304" pitchFamily="18" charset="0"/>
                        <a:ea typeface="+mn-ea"/>
                        <a:cs typeface="Times" panose="02020603050405020304" pitchFamily="18" charset="0"/>
                      </a:endParaRPr>
                    </a:p>
                  </a:txBody>
                  <a:tcPr anchor="ctr"/>
                </a:tc>
                <a:extLst>
                  <a:ext uri="{0D108BD9-81ED-4DB2-BD59-A6C34878D82A}">
                    <a16:rowId xmlns:a16="http://schemas.microsoft.com/office/drawing/2014/main" val="10001"/>
                  </a:ext>
                </a:extLst>
              </a:tr>
              <a:tr h="1529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Times" panose="02020603050405020304" pitchFamily="18" charset="0"/>
                          <a:cs typeface="Times" panose="02020603050405020304" pitchFamily="18" charset="0"/>
                        </a:rPr>
                        <a:t>1.3217</a:t>
                      </a:r>
                      <a:endParaRPr kumimoji="0" lang="zh-CN" altLang="en-US" sz="1800" b="0" i="0" u="none" strike="noStrike" kern="1200" cap="none" spc="0" normalizeH="0" baseline="0" noProof="0" dirty="0" smtClean="0">
                        <a:ln>
                          <a:noFill/>
                        </a:ln>
                        <a:solidFill>
                          <a:srgbClr val="000000"/>
                        </a:solidFill>
                        <a:effectLst/>
                        <a:uLnTx/>
                        <a:uFillTx/>
                        <a:latin typeface="Times" panose="02020603050405020304" pitchFamily="18" charset="0"/>
                        <a:ea typeface="+mn-ea"/>
                        <a:cs typeface="Times" panose="02020603050405020304" pitchFamily="18" charset="0"/>
                      </a:endParaRPr>
                    </a:p>
                  </a:txBody>
                  <a:tcPr anchor="ctr"/>
                </a:tc>
                <a:tc>
                  <a:txBody>
                    <a:bodyPr/>
                    <a:lstStyle/>
                    <a:p>
                      <a:r>
                        <a:rPr lang="en-US" altLang="zh-CN" sz="1800" kern="1200" dirty="0" smtClean="0">
                          <a:solidFill>
                            <a:schemeClr val="dk1"/>
                          </a:solidFill>
                          <a:latin typeface="Times" panose="02020603050405020304" pitchFamily="18" charset="0"/>
                          <a:ea typeface="+mn-ea"/>
                          <a:cs typeface="Times" panose="02020603050405020304" pitchFamily="18" charset="0"/>
                        </a:rPr>
                        <a:t>0.901</a:t>
                      </a:r>
                      <a:endParaRPr lang="zh-CN" altLang="en-US" sz="1800" kern="1200" dirty="0">
                        <a:solidFill>
                          <a:schemeClr val="dk1"/>
                        </a:solidFill>
                        <a:latin typeface="Times" panose="02020603050405020304" pitchFamily="18" charset="0"/>
                        <a:ea typeface="+mn-ea"/>
                        <a:cs typeface="Times" panose="02020603050405020304" pitchFamily="18" charset="0"/>
                      </a:endParaRPr>
                    </a:p>
                  </a:txBody>
                  <a:tcPr anchor="ctr"/>
                </a:tc>
                <a:extLst>
                  <a:ext uri="{0D108BD9-81ED-4DB2-BD59-A6C34878D82A}">
                    <a16:rowId xmlns:a16="http://schemas.microsoft.com/office/drawing/2014/main" val="10002"/>
                  </a:ext>
                </a:extLst>
              </a:tr>
            </a:tbl>
          </a:graphicData>
        </a:graphic>
      </p:graphicFrame>
      <p:grpSp>
        <p:nvGrpSpPr>
          <p:cNvPr id="21" name="组合 20"/>
          <p:cNvGrpSpPr/>
          <p:nvPr/>
        </p:nvGrpSpPr>
        <p:grpSpPr>
          <a:xfrm>
            <a:off x="5493760" y="1698036"/>
            <a:ext cx="2924241" cy="538634"/>
            <a:chOff x="5791200" y="1698036"/>
            <a:chExt cx="2924241" cy="538634"/>
          </a:xfrm>
        </p:grpSpPr>
        <p:sp>
          <p:nvSpPr>
            <p:cNvPr id="19" name="矩形 18"/>
            <p:cNvSpPr/>
            <p:nvPr/>
          </p:nvSpPr>
          <p:spPr>
            <a:xfrm>
              <a:off x="5791200" y="1761540"/>
              <a:ext cx="2701381" cy="461665"/>
            </a:xfrm>
            <a:prstGeom prst="rect">
              <a:avLst/>
            </a:prstGeom>
          </p:spPr>
          <p:txBody>
            <a:bodyPr wrap="none">
              <a:spAutoFit/>
            </a:bodyPr>
            <a:lstStyle/>
            <a:p>
              <a:r>
                <a:rPr lang="en-US" altLang="zh-CN" dirty="0">
                  <a:latin typeface="Times" panose="02020603050405020304" pitchFamily="18" charset="0"/>
                  <a:cs typeface="Times" panose="02020603050405020304" pitchFamily="18" charset="0"/>
                </a:rPr>
                <a:t>Which atlas is </a:t>
              </a:r>
              <a:r>
                <a:rPr lang="en-US" altLang="zh-CN" dirty="0" smtClean="0">
                  <a:latin typeface="Times" panose="02020603050405020304" pitchFamily="18" charset="0"/>
                  <a:cs typeface="Times" panose="02020603050405020304" pitchFamily="18" charset="0"/>
                </a:rPr>
                <a:t>better</a:t>
              </a:r>
              <a:endParaRPr lang="zh-CN" altLang="en-US" dirty="0">
                <a:latin typeface="Times" panose="02020603050405020304" pitchFamily="18" charset="0"/>
                <a:cs typeface="Times" panose="02020603050405020304" pitchFamily="18" charset="0"/>
              </a:endParaRPr>
            </a:p>
          </p:txBody>
        </p:sp>
        <p:pic>
          <p:nvPicPr>
            <p:cNvPr id="20" name="图片 19"/>
            <p:cNvPicPr>
              <a:picLocks noChangeAspect="1"/>
            </p:cNvPicPr>
            <p:nvPr/>
          </p:nvPicPr>
          <p:blipFill>
            <a:blip r:embed="rId4"/>
            <a:stretch>
              <a:fillRect/>
            </a:stretch>
          </p:blipFill>
          <p:spPr>
            <a:xfrm>
              <a:off x="8382001" y="1698036"/>
              <a:ext cx="333440" cy="538634"/>
            </a:xfrm>
            <a:prstGeom prst="rect">
              <a:avLst/>
            </a:prstGeom>
          </p:spPr>
        </p:pic>
      </p:grpSp>
      <p:pic>
        <p:nvPicPr>
          <p:cNvPr id="22" name="图片 21"/>
          <p:cNvPicPr>
            <a:picLocks noChangeAspect="1"/>
          </p:cNvPicPr>
          <p:nvPr/>
        </p:nvPicPr>
        <p:blipFill>
          <a:blip r:embed="rId5"/>
          <a:stretch>
            <a:fillRect/>
          </a:stretch>
        </p:blipFill>
        <p:spPr>
          <a:xfrm>
            <a:off x="6322651" y="5018697"/>
            <a:ext cx="453592" cy="431006"/>
          </a:xfrm>
          <a:prstGeom prst="rect">
            <a:avLst/>
          </a:prstGeom>
        </p:spPr>
      </p:pic>
      <p:pic>
        <p:nvPicPr>
          <p:cNvPr id="24" name="图片 23"/>
          <p:cNvPicPr>
            <a:picLocks noChangeAspect="1"/>
          </p:cNvPicPr>
          <p:nvPr/>
        </p:nvPicPr>
        <p:blipFill>
          <a:blip r:embed="rId5"/>
          <a:stretch>
            <a:fillRect/>
          </a:stretch>
        </p:blipFill>
        <p:spPr>
          <a:xfrm>
            <a:off x="8236960" y="5018697"/>
            <a:ext cx="453592" cy="431006"/>
          </a:xfrm>
          <a:prstGeom prst="rect">
            <a:avLst/>
          </a:prstGeom>
        </p:spPr>
      </p:pic>
      <p:pic>
        <p:nvPicPr>
          <p:cNvPr id="25" name="图片 24"/>
          <p:cNvPicPr>
            <a:picLocks noChangeAspect="1"/>
          </p:cNvPicPr>
          <p:nvPr/>
        </p:nvPicPr>
        <p:blipFill>
          <a:blip r:embed="rId6"/>
          <a:stretch>
            <a:fillRect/>
          </a:stretch>
        </p:blipFill>
        <p:spPr>
          <a:xfrm>
            <a:off x="123028" y="3700764"/>
            <a:ext cx="1266825" cy="1315346"/>
          </a:xfrm>
          <a:prstGeom prst="rect">
            <a:avLst/>
          </a:prstGeom>
        </p:spPr>
      </p:pic>
      <p:grpSp>
        <p:nvGrpSpPr>
          <p:cNvPr id="26" name="组合 25"/>
          <p:cNvGrpSpPr>
            <a:grpSpLocks noChangeAspect="1"/>
          </p:cNvGrpSpPr>
          <p:nvPr/>
        </p:nvGrpSpPr>
        <p:grpSpPr>
          <a:xfrm>
            <a:off x="1912232" y="3069306"/>
            <a:ext cx="2457818" cy="2798094"/>
            <a:chOff x="1985800" y="2854883"/>
            <a:chExt cx="2991450" cy="3405606"/>
          </a:xfrm>
        </p:grpSpPr>
        <p:pic>
          <p:nvPicPr>
            <p:cNvPr id="27" name="图片 26"/>
            <p:cNvPicPr>
              <a:picLocks noChangeAspect="1"/>
            </p:cNvPicPr>
            <p:nvPr/>
          </p:nvPicPr>
          <p:blipFill>
            <a:blip r:embed="rId7"/>
            <a:stretch>
              <a:fillRect/>
            </a:stretch>
          </p:blipFill>
          <p:spPr>
            <a:xfrm>
              <a:off x="1985800" y="2854883"/>
              <a:ext cx="2991450" cy="1545480"/>
            </a:xfrm>
            <a:prstGeom prst="rect">
              <a:avLst/>
            </a:prstGeom>
          </p:spPr>
        </p:pic>
        <p:pic>
          <p:nvPicPr>
            <p:cNvPr id="28" name="图片 27"/>
            <p:cNvPicPr>
              <a:picLocks noChangeAspect="1"/>
            </p:cNvPicPr>
            <p:nvPr/>
          </p:nvPicPr>
          <p:blipFill>
            <a:blip r:embed="rId8"/>
            <a:stretch>
              <a:fillRect/>
            </a:stretch>
          </p:blipFill>
          <p:spPr>
            <a:xfrm>
              <a:off x="1985800" y="4781864"/>
              <a:ext cx="2991450" cy="1478625"/>
            </a:xfrm>
            <a:prstGeom prst="rect">
              <a:avLst/>
            </a:prstGeom>
          </p:spPr>
        </p:pic>
        <p:sp>
          <p:nvSpPr>
            <p:cNvPr id="29" name="矩形 28"/>
            <p:cNvSpPr/>
            <p:nvPr/>
          </p:nvSpPr>
          <p:spPr>
            <a:xfrm>
              <a:off x="3153280" y="4315939"/>
              <a:ext cx="595035" cy="461664"/>
            </a:xfrm>
            <a:prstGeom prst="rect">
              <a:avLst/>
            </a:prstGeom>
          </p:spPr>
          <p:txBody>
            <a:bodyPr wrap="none">
              <a:spAutoFit/>
            </a:bodyPr>
            <a:lstStyle/>
            <a:p>
              <a:r>
                <a:rPr lang="en-US" altLang="zh-CN" dirty="0">
                  <a:solidFill>
                    <a:srgbClr val="FF0000"/>
                  </a:solidFill>
                </a:rPr>
                <a:t>VS</a:t>
              </a:r>
              <a:endParaRPr lang="zh-CN" altLang="en-US" dirty="0">
                <a:solidFill>
                  <a:srgbClr val="FF0000"/>
                </a:solidFill>
              </a:endParaRPr>
            </a:p>
          </p:txBody>
        </p:sp>
      </p:grpSp>
    </p:spTree>
    <p:extLst>
      <p:ext uri="{BB962C8B-B14F-4D97-AF65-F5344CB8AC3E}">
        <p14:creationId xmlns:p14="http://schemas.microsoft.com/office/powerpoint/2010/main" val="186757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Multi-modality multi-atlas</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(2)  Local similarity at patch level</a:t>
            </a:r>
          </a:p>
          <a:p>
            <a:pPr lvl="1">
              <a:buFont typeface="Arial" panose="020B0604020202020204" pitchFamily="34" charset="0"/>
              <a:buChar char="•"/>
            </a:pPr>
            <a:r>
              <a:rPr lang="en-US" altLang="zh-CN" dirty="0" smtClean="0"/>
              <a:t>Given a patch window in patch-based matching </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24</a:t>
            </a:fld>
            <a:endParaRPr lang="zh-CN" altLang="en-US" dirty="0"/>
          </a:p>
        </p:txBody>
      </p:sp>
      <p:sp>
        <p:nvSpPr>
          <p:cNvPr id="5" name="矩形 4"/>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pic>
        <p:nvPicPr>
          <p:cNvPr id="6" name="图片 5"/>
          <p:cNvPicPr>
            <a:picLocks noChangeAspect="1"/>
          </p:cNvPicPr>
          <p:nvPr/>
        </p:nvPicPr>
        <p:blipFill>
          <a:blip r:embed="rId3"/>
          <a:stretch>
            <a:fillRect/>
          </a:stretch>
        </p:blipFill>
        <p:spPr>
          <a:xfrm>
            <a:off x="0" y="2004920"/>
            <a:ext cx="4450832" cy="4268881"/>
          </a:xfrm>
          <a:prstGeom prst="rect">
            <a:avLst/>
          </a:prstGeom>
        </p:spPr>
      </p:pic>
      <p:sp>
        <p:nvSpPr>
          <p:cNvPr id="8" name="矩形 7"/>
          <p:cNvSpPr>
            <a:spLocks noChangeAspect="1"/>
          </p:cNvSpPr>
          <p:nvPr/>
        </p:nvSpPr>
        <p:spPr>
          <a:xfrm>
            <a:off x="2971800" y="3762725"/>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a:spLocks noChangeAspect="1"/>
          </p:cNvSpPr>
          <p:nvPr/>
        </p:nvSpPr>
        <p:spPr>
          <a:xfrm>
            <a:off x="1640592" y="3508949"/>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a:spLocks noChangeAspect="1"/>
          </p:cNvSpPr>
          <p:nvPr/>
        </p:nvSpPr>
        <p:spPr>
          <a:xfrm>
            <a:off x="5136632" y="2259212"/>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a:spLocks noChangeAspect="1"/>
          </p:cNvSpPr>
          <p:nvPr/>
        </p:nvSpPr>
        <p:spPr>
          <a:xfrm>
            <a:off x="1843314" y="4325496"/>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442478" y="2890774"/>
            <a:ext cx="1846979" cy="461665"/>
          </a:xfrm>
          <a:prstGeom prst="rect">
            <a:avLst/>
          </a:prstGeom>
        </p:spPr>
        <p:txBody>
          <a:bodyPr wrap="none">
            <a:spAutoFit/>
          </a:bodyPr>
          <a:lstStyle/>
          <a:p>
            <a:pPr algn="l"/>
            <a:r>
              <a:rPr lang="en-US" altLang="zh-CN" dirty="0">
                <a:latin typeface="Times" panose="02020603050405020304" pitchFamily="18" charset="0"/>
                <a:cs typeface="Times" panose="02020603050405020304" pitchFamily="18" charset="0"/>
              </a:rPr>
              <a:t>Left ventricle</a:t>
            </a:r>
            <a:endParaRPr lang="zh-CN" altLang="en-US" dirty="0">
              <a:latin typeface="Times" panose="02020603050405020304" pitchFamily="18" charset="0"/>
              <a:cs typeface="Times" panose="02020603050405020304" pitchFamily="18" charset="0"/>
            </a:endParaRPr>
          </a:p>
        </p:txBody>
      </p:sp>
      <p:sp>
        <p:nvSpPr>
          <p:cNvPr id="18" name="矩形 17"/>
          <p:cNvSpPr/>
          <p:nvPr/>
        </p:nvSpPr>
        <p:spPr>
          <a:xfrm>
            <a:off x="6442478" y="3519506"/>
            <a:ext cx="1574470" cy="461665"/>
          </a:xfrm>
          <a:prstGeom prst="rect">
            <a:avLst/>
          </a:prstGeom>
        </p:spPr>
        <p:txBody>
          <a:bodyPr wrap="none">
            <a:spAutoFit/>
          </a:bodyPr>
          <a:lstStyle/>
          <a:p>
            <a:pPr algn="l"/>
            <a:r>
              <a:rPr lang="en-US" altLang="zh-CN" dirty="0">
                <a:latin typeface="Times" panose="02020603050405020304" pitchFamily="18" charset="0"/>
                <a:cs typeface="Times" panose="02020603050405020304" pitchFamily="18" charset="0"/>
              </a:rPr>
              <a:t>Left </a:t>
            </a:r>
            <a:r>
              <a:rPr lang="en-US" altLang="zh-CN" dirty="0" smtClean="0">
                <a:latin typeface="Times" panose="02020603050405020304" pitchFamily="18" charset="0"/>
                <a:cs typeface="Times" panose="02020603050405020304" pitchFamily="18" charset="0"/>
              </a:rPr>
              <a:t>atrium</a:t>
            </a:r>
            <a:endParaRPr lang="zh-CN" altLang="en-US" dirty="0">
              <a:latin typeface="Times" panose="02020603050405020304" pitchFamily="18" charset="0"/>
              <a:cs typeface="Times" panose="02020603050405020304" pitchFamily="18" charset="0"/>
            </a:endParaRPr>
          </a:p>
        </p:txBody>
      </p:sp>
      <p:sp>
        <p:nvSpPr>
          <p:cNvPr id="19" name="矩形 18"/>
          <p:cNvSpPr/>
          <p:nvPr/>
        </p:nvSpPr>
        <p:spPr>
          <a:xfrm>
            <a:off x="6442478" y="4153573"/>
            <a:ext cx="2018501" cy="461665"/>
          </a:xfrm>
          <a:prstGeom prst="rect">
            <a:avLst/>
          </a:prstGeom>
        </p:spPr>
        <p:txBody>
          <a:bodyPr wrap="none">
            <a:spAutoFit/>
          </a:bodyPr>
          <a:lstStyle/>
          <a:p>
            <a:pPr algn="l"/>
            <a:r>
              <a:rPr lang="en-US" altLang="zh-CN" dirty="0" smtClean="0">
                <a:latin typeface="Times" panose="02020603050405020304" pitchFamily="18" charset="0"/>
                <a:cs typeface="Times" panose="02020603050405020304" pitchFamily="18" charset="0"/>
              </a:rPr>
              <a:t>Right ventricle</a:t>
            </a:r>
            <a:endParaRPr lang="zh-CN" altLang="en-US" dirty="0">
              <a:latin typeface="Times" panose="02020603050405020304" pitchFamily="18" charset="0"/>
              <a:cs typeface="Times" panose="02020603050405020304" pitchFamily="18" charset="0"/>
            </a:endParaRPr>
          </a:p>
        </p:txBody>
      </p:sp>
      <p:sp>
        <p:nvSpPr>
          <p:cNvPr id="20" name="矩形 19"/>
          <p:cNvSpPr/>
          <p:nvPr/>
        </p:nvSpPr>
        <p:spPr>
          <a:xfrm>
            <a:off x="6442478" y="4782305"/>
            <a:ext cx="1745991" cy="461665"/>
          </a:xfrm>
          <a:prstGeom prst="rect">
            <a:avLst/>
          </a:prstGeom>
        </p:spPr>
        <p:txBody>
          <a:bodyPr wrap="none">
            <a:spAutoFit/>
          </a:bodyPr>
          <a:lstStyle/>
          <a:p>
            <a:pPr algn="l"/>
            <a:r>
              <a:rPr lang="en-US" altLang="zh-CN" dirty="0" smtClean="0">
                <a:latin typeface="Times" panose="02020603050405020304" pitchFamily="18" charset="0"/>
                <a:cs typeface="Times" panose="02020603050405020304" pitchFamily="18" charset="0"/>
              </a:rPr>
              <a:t>Right atrium</a:t>
            </a: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8557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3"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12"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0-#ppt_w/2"/>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1000"/>
                                        <p:tgtEl>
                                          <p:spTgt spid="18"/>
                                        </p:tgtEl>
                                      </p:cBhvr>
                                    </p:animEffect>
                                    <p:anim calcmode="lin" valueType="num">
                                      <p:cBhvr>
                                        <p:cTn id="33" dur="1000" fill="hold"/>
                                        <p:tgtEl>
                                          <p:spTgt spid="18"/>
                                        </p:tgtEl>
                                        <p:attrNameLst>
                                          <p:attrName>ppt_x</p:attrName>
                                        </p:attrNameLst>
                                      </p:cBhvr>
                                      <p:tavLst>
                                        <p:tav tm="0">
                                          <p:val>
                                            <p:strVal val="#ppt_x"/>
                                          </p:val>
                                        </p:tav>
                                        <p:tav tm="100000">
                                          <p:val>
                                            <p:strVal val="#ppt_x"/>
                                          </p:val>
                                        </p:tav>
                                      </p:tavLst>
                                    </p:anim>
                                    <p:anim calcmode="lin" valueType="num">
                                      <p:cBhvr>
                                        <p:cTn id="34" dur="1000" fill="hold"/>
                                        <p:tgtEl>
                                          <p:spTgt spid="18"/>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6" grpId="0" animBg="1"/>
      <p:bldP spid="17" grpId="0"/>
      <p:bldP spid="18" grpId="0"/>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Multi-modality multi-atlas</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(2)  Local similarity at patch level</a:t>
            </a:r>
          </a:p>
          <a:p>
            <a:pPr lvl="1">
              <a:buFont typeface="Arial" panose="020B0604020202020204" pitchFamily="34" charset="0"/>
              <a:buChar char="•"/>
            </a:pPr>
            <a:r>
              <a:rPr lang="en-US" altLang="zh-CN" dirty="0" smtClean="0"/>
              <a:t>Given a patch window in patch-based matching </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25</a:t>
            </a:fld>
            <a:endParaRPr lang="zh-CN" altLang="en-US" dirty="0"/>
          </a:p>
        </p:txBody>
      </p:sp>
      <p:sp>
        <p:nvSpPr>
          <p:cNvPr id="5" name="矩形 4"/>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pic>
        <p:nvPicPr>
          <p:cNvPr id="6" name="图片 5"/>
          <p:cNvPicPr>
            <a:picLocks noChangeAspect="1"/>
          </p:cNvPicPr>
          <p:nvPr/>
        </p:nvPicPr>
        <p:blipFill>
          <a:blip r:embed="rId3"/>
          <a:stretch>
            <a:fillRect/>
          </a:stretch>
        </p:blipFill>
        <p:spPr>
          <a:xfrm>
            <a:off x="0" y="2004920"/>
            <a:ext cx="4450832" cy="4268881"/>
          </a:xfrm>
          <a:prstGeom prst="rect">
            <a:avLst/>
          </a:prstGeom>
        </p:spPr>
      </p:pic>
      <p:sp>
        <p:nvSpPr>
          <p:cNvPr id="8" name="矩形 7"/>
          <p:cNvSpPr>
            <a:spLocks noChangeAspect="1"/>
          </p:cNvSpPr>
          <p:nvPr/>
        </p:nvSpPr>
        <p:spPr>
          <a:xfrm>
            <a:off x="2971800" y="3762725"/>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4848855" y="2004920"/>
            <a:ext cx="2289629" cy="2202956"/>
          </a:xfrm>
          <a:prstGeom prst="rect">
            <a:avLst/>
          </a:prstGeom>
        </p:spPr>
      </p:pic>
      <p:pic>
        <p:nvPicPr>
          <p:cNvPr id="13" name="图片 12"/>
          <p:cNvPicPr>
            <a:picLocks noChangeAspect="1"/>
          </p:cNvPicPr>
          <p:nvPr/>
        </p:nvPicPr>
        <p:blipFill>
          <a:blip r:embed="rId5"/>
          <a:stretch>
            <a:fillRect/>
          </a:stretch>
        </p:blipFill>
        <p:spPr>
          <a:xfrm>
            <a:off x="7578889" y="2004920"/>
            <a:ext cx="1525197" cy="1472272"/>
          </a:xfrm>
          <a:prstGeom prst="rect">
            <a:avLst/>
          </a:prstGeom>
        </p:spPr>
      </p:pic>
      <p:pic>
        <p:nvPicPr>
          <p:cNvPr id="14" name="图片 13"/>
          <p:cNvPicPr>
            <a:picLocks noChangeAspect="1"/>
          </p:cNvPicPr>
          <p:nvPr/>
        </p:nvPicPr>
        <p:blipFill>
          <a:blip r:embed="rId6"/>
          <a:stretch>
            <a:fillRect/>
          </a:stretch>
        </p:blipFill>
        <p:spPr>
          <a:xfrm>
            <a:off x="4882632" y="4690099"/>
            <a:ext cx="1148426" cy="1101478"/>
          </a:xfrm>
          <a:prstGeom prst="rect">
            <a:avLst/>
          </a:prstGeom>
        </p:spPr>
      </p:pic>
      <p:sp>
        <p:nvSpPr>
          <p:cNvPr id="11" name="矩形 10"/>
          <p:cNvSpPr>
            <a:spLocks noChangeAspect="1"/>
          </p:cNvSpPr>
          <p:nvPr/>
        </p:nvSpPr>
        <p:spPr>
          <a:xfrm>
            <a:off x="6277428" y="2819400"/>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a:spLocks noChangeAspect="1"/>
          </p:cNvSpPr>
          <p:nvPr/>
        </p:nvSpPr>
        <p:spPr>
          <a:xfrm>
            <a:off x="1843314" y="4325496"/>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spect="1"/>
          </p:cNvSpPr>
          <p:nvPr/>
        </p:nvSpPr>
        <p:spPr>
          <a:xfrm>
            <a:off x="5762172" y="3121148"/>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a:spLocks noChangeAspect="1"/>
          </p:cNvSpPr>
          <p:nvPr/>
        </p:nvSpPr>
        <p:spPr>
          <a:xfrm>
            <a:off x="8491098" y="2496118"/>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a:spLocks noChangeAspect="1"/>
          </p:cNvSpPr>
          <p:nvPr/>
        </p:nvSpPr>
        <p:spPr>
          <a:xfrm>
            <a:off x="8120982" y="2696268"/>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a:spLocks noChangeAspect="1"/>
          </p:cNvSpPr>
          <p:nvPr/>
        </p:nvSpPr>
        <p:spPr>
          <a:xfrm>
            <a:off x="5559210" y="5011296"/>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a:spLocks noChangeAspect="1"/>
          </p:cNvSpPr>
          <p:nvPr/>
        </p:nvSpPr>
        <p:spPr>
          <a:xfrm>
            <a:off x="5256003" y="5144075"/>
            <a:ext cx="322704" cy="322704"/>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31934" y="4918501"/>
            <a:ext cx="2472152" cy="830997"/>
          </a:xfrm>
          <a:prstGeom prst="rect">
            <a:avLst/>
          </a:prstGeom>
        </p:spPr>
        <p:txBody>
          <a:bodyPr wrap="none">
            <a:spAutoFit/>
          </a:bodyPr>
          <a:lstStyle/>
          <a:p>
            <a:r>
              <a:rPr lang="en-US" altLang="zh-CN" dirty="0">
                <a:latin typeface="Times" panose="02020603050405020304" pitchFamily="18" charset="0"/>
                <a:cs typeface="Times" panose="02020603050405020304" pitchFamily="18" charset="0"/>
              </a:rPr>
              <a:t>Multi-Scale Patch </a:t>
            </a:r>
            <a:endParaRPr lang="en-US" altLang="zh-CN" dirty="0" smtClean="0">
              <a:latin typeface="Times" panose="02020603050405020304" pitchFamily="18" charset="0"/>
              <a:cs typeface="Times" panose="02020603050405020304" pitchFamily="18" charset="0"/>
            </a:endParaRPr>
          </a:p>
          <a:p>
            <a:r>
              <a:rPr lang="en-US" altLang="zh-CN" dirty="0" smtClean="0">
                <a:latin typeface="Times" panose="02020603050405020304" pitchFamily="18" charset="0"/>
                <a:cs typeface="Times" panose="02020603050405020304" pitchFamily="18" charset="0"/>
              </a:rPr>
              <a:t>strategy</a:t>
            </a:r>
            <a:endParaRPr lang="zh-CN"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4623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0-#ppt_h/2"/>
                                          </p:val>
                                        </p:tav>
                                        <p:tav tm="100000">
                                          <p:val>
                                            <p:strVal val="#ppt_y"/>
                                          </p:val>
                                        </p:tav>
                                      </p:tavLst>
                                    </p:anim>
                                  </p:childTnLst>
                                </p:cTn>
                              </p:par>
                            </p:childTnLst>
                          </p:cTn>
                        </p:par>
                        <p:par>
                          <p:cTn id="36" fill="hold">
                            <p:stCondLst>
                              <p:cond delay="500"/>
                            </p:stCondLst>
                            <p:childTnLst>
                              <p:par>
                                <p:cTn id="37" presetID="2" presetClass="entr" presetSubtype="1"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0-#ppt_h/2"/>
                                          </p:val>
                                        </p:tav>
                                        <p:tav tm="100000">
                                          <p:val>
                                            <p:strVal val="#ppt_y"/>
                                          </p:val>
                                        </p:tav>
                                      </p:tavLst>
                                    </p:anim>
                                  </p:childTnLst>
                                </p:cTn>
                              </p:par>
                            </p:childTnLst>
                          </p:cTn>
                        </p:par>
                        <p:par>
                          <p:cTn id="45" fill="hold">
                            <p:stCondLst>
                              <p:cond delay="1000"/>
                            </p:stCondLst>
                            <p:childTnLst>
                              <p:par>
                                <p:cTn id="46" presetID="2" presetClass="entr" presetSubtype="1"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ppt_x"/>
                                          </p:val>
                                        </p:tav>
                                        <p:tav tm="100000">
                                          <p:val>
                                            <p:strVal val="#ppt_x"/>
                                          </p:val>
                                        </p:tav>
                                      </p:tavLst>
                                    </p:anim>
                                    <p:anim calcmode="lin" valueType="num">
                                      <p:cBhvr additive="base">
                                        <p:cTn id="53"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1" presetClass="entr" presetSubtype="0"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1000" fill="hold"/>
                                        <p:tgtEl>
                                          <p:spTgt spid="7"/>
                                        </p:tgtEl>
                                        <p:attrNameLst>
                                          <p:attrName>ppt_w</p:attrName>
                                        </p:attrNameLst>
                                      </p:cBhvr>
                                      <p:tavLst>
                                        <p:tav tm="0">
                                          <p:val>
                                            <p:fltVal val="0"/>
                                          </p:val>
                                        </p:tav>
                                        <p:tav tm="100000">
                                          <p:val>
                                            <p:strVal val="#ppt_w"/>
                                          </p:val>
                                        </p:tav>
                                      </p:tavLst>
                                    </p:anim>
                                    <p:anim calcmode="lin" valueType="num">
                                      <p:cBhvr>
                                        <p:cTn id="59" dur="1000" fill="hold"/>
                                        <p:tgtEl>
                                          <p:spTgt spid="7"/>
                                        </p:tgtEl>
                                        <p:attrNameLst>
                                          <p:attrName>ppt_h</p:attrName>
                                        </p:attrNameLst>
                                      </p:cBhvr>
                                      <p:tavLst>
                                        <p:tav tm="0">
                                          <p:val>
                                            <p:fltVal val="0"/>
                                          </p:val>
                                        </p:tav>
                                        <p:tav tm="100000">
                                          <p:val>
                                            <p:strVal val="#ppt_h"/>
                                          </p:val>
                                        </p:tav>
                                      </p:tavLst>
                                    </p:anim>
                                    <p:anim calcmode="lin" valueType="num">
                                      <p:cBhvr>
                                        <p:cTn id="60" dur="1000" fill="hold"/>
                                        <p:tgtEl>
                                          <p:spTgt spid="7"/>
                                        </p:tgtEl>
                                        <p:attrNameLst>
                                          <p:attrName>style.rotation</p:attrName>
                                        </p:attrNameLst>
                                      </p:cBhvr>
                                      <p:tavLst>
                                        <p:tav tm="0">
                                          <p:val>
                                            <p:fltVal val="90"/>
                                          </p:val>
                                        </p:tav>
                                        <p:tav tm="100000">
                                          <p:val>
                                            <p:fltVal val="0"/>
                                          </p:val>
                                        </p:tav>
                                      </p:tavLst>
                                    </p:anim>
                                    <p:animEffect transition="in" filter="fade">
                                      <p:cBhvr>
                                        <p:cTn id="6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6" grpId="0" animBg="1"/>
      <p:bldP spid="17" grpId="0" animBg="1"/>
      <p:bldP spid="18" grpId="0" animBg="1"/>
      <p:bldP spid="19" grpId="0" animBg="1"/>
      <p:bldP spid="20" grpId="0" animBg="1"/>
      <p:bldP spid="21"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Multi-modality multi-atlas</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
          </p:nvPr>
        </p:nvSpPr>
        <p:spPr/>
        <p:txBody>
          <a:bodyPr/>
          <a:lstStyle/>
          <a:p>
            <a:fld id="{2DA208CA-87DC-4215-820F-FC39CE0A3630}" type="slidenum">
              <a:rPr lang="zh-CN" altLang="en-US" smtClean="0"/>
              <a:t>26</a:t>
            </a:fld>
            <a:endParaRPr lang="zh-CN" altLang="en-US" dirty="0"/>
          </a:p>
        </p:txBody>
      </p:sp>
      <p:pic>
        <p:nvPicPr>
          <p:cNvPr id="88" name="图片 87"/>
          <p:cNvPicPr>
            <a:picLocks noChangeAspect="1"/>
          </p:cNvPicPr>
          <p:nvPr/>
        </p:nvPicPr>
        <p:blipFill>
          <a:blip r:embed="rId2"/>
          <a:stretch>
            <a:fillRect/>
          </a:stretch>
        </p:blipFill>
        <p:spPr>
          <a:xfrm>
            <a:off x="829698" y="1186011"/>
            <a:ext cx="7433803" cy="4910520"/>
          </a:xfrm>
          <a:prstGeom prst="rect">
            <a:avLst/>
          </a:prstGeom>
        </p:spPr>
      </p:pic>
      <p:sp>
        <p:nvSpPr>
          <p:cNvPr id="89" name="矩形 88"/>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8691914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Multi-modality multi-atlas</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(2)  Local similarity at patch level</a:t>
            </a:r>
          </a:p>
          <a:p>
            <a:pPr marL="1085850" lvl="1" indent="-457200">
              <a:lnSpc>
                <a:spcPct val="100000"/>
              </a:lnSpc>
              <a:buFont typeface="+mj-lt"/>
              <a:buAutoNum type="arabicPeriod"/>
            </a:pPr>
            <a:r>
              <a:rPr lang="en-US" altLang="zh-CN" sz="2000" b="1" dirty="0"/>
              <a:t>Entropy image</a:t>
            </a:r>
          </a:p>
          <a:p>
            <a:pPr marL="1085850" lvl="1" indent="-457200">
              <a:lnSpc>
                <a:spcPct val="100000"/>
              </a:lnSpc>
              <a:buFont typeface="+mj-lt"/>
              <a:buAutoNum type="arabicPeriod"/>
            </a:pPr>
            <a:r>
              <a:rPr lang="en-US" altLang="zh-CN" sz="2000" dirty="0" smtClean="0"/>
              <a:t>Conditional probability of </a:t>
            </a:r>
            <a:r>
              <a:rPr lang="en-US" altLang="zh-CN" sz="2000" dirty="0"/>
              <a:t>images: </a:t>
            </a:r>
            <a:r>
              <a:rPr lang="en-US" altLang="zh-CN" sz="2000" i="1" dirty="0" err="1" smtClean="0"/>
              <a:t>p</a:t>
            </a:r>
            <a:r>
              <a:rPr lang="en-US" altLang="zh-CN" sz="2000" i="1" baseline="-25000" dirty="0" err="1" smtClean="0"/>
              <a:t>x</a:t>
            </a:r>
            <a:r>
              <a:rPr lang="en-US" altLang="zh-CN" sz="2000" dirty="0" smtClean="0"/>
              <a:t>(</a:t>
            </a:r>
            <a:r>
              <a:rPr lang="en-US" altLang="zh-CN" sz="2000" i="1" dirty="0" smtClean="0"/>
              <a:t>I|A</a:t>
            </a:r>
            <a:r>
              <a:rPr lang="en-US" altLang="zh-CN" sz="2000" dirty="0" smtClean="0"/>
              <a:t>)</a:t>
            </a:r>
            <a:r>
              <a:rPr lang="en-US" altLang="zh-CN" sz="2000" i="1" dirty="0" smtClean="0"/>
              <a:t>=p</a:t>
            </a:r>
            <a:r>
              <a:rPr lang="en-US" altLang="zh-CN" sz="2000" dirty="0" smtClean="0"/>
              <a:t>(</a:t>
            </a:r>
            <a:r>
              <a:rPr lang="en-US" altLang="zh-CN" sz="2000" i="1" dirty="0" smtClean="0"/>
              <a:t>I</a:t>
            </a:r>
            <a:r>
              <a:rPr lang="en-US" altLang="zh-CN" sz="2000" dirty="0" smtClean="0"/>
              <a:t>(</a:t>
            </a:r>
            <a:r>
              <a:rPr lang="en-US" altLang="zh-CN" sz="2000" i="1" dirty="0" smtClean="0"/>
              <a:t>x</a:t>
            </a:r>
            <a:r>
              <a:rPr lang="en-US" altLang="zh-CN" sz="2000" dirty="0"/>
              <a:t>)|</a:t>
            </a:r>
            <a:r>
              <a:rPr lang="en-US" altLang="zh-CN" sz="2000" i="1" dirty="0"/>
              <a:t>A</a:t>
            </a:r>
            <a:r>
              <a:rPr lang="en-US" altLang="zh-CN" sz="2000" dirty="0"/>
              <a:t>(</a:t>
            </a:r>
            <a:r>
              <a:rPr lang="en-US" altLang="zh-CN" sz="2000" i="1" dirty="0"/>
              <a:t>x</a:t>
            </a:r>
            <a:r>
              <a:rPr lang="en-US" altLang="zh-CN" sz="2000" dirty="0"/>
              <a:t>)) </a:t>
            </a:r>
            <a:endParaRPr lang="en-US" altLang="zh-CN" sz="2000" dirty="0" smtClean="0"/>
          </a:p>
          <a:p>
            <a:pPr marL="628650" lvl="1" indent="0">
              <a:lnSpc>
                <a:spcPct val="100000"/>
              </a:lnSpc>
              <a:buNone/>
            </a:pPr>
            <a:r>
              <a:rPr lang="en-US" altLang="zh-CN" sz="2000" dirty="0"/>
              <a:t>	</a:t>
            </a:r>
            <a:r>
              <a:rPr lang="en-US" altLang="zh-CN" sz="2000" dirty="0" smtClean="0"/>
              <a:t>--- works better, </a:t>
            </a:r>
            <a:r>
              <a:rPr lang="en-US" altLang="zh-CN" sz="2000" dirty="0" err="1" smtClean="0"/>
              <a:t>pls</a:t>
            </a:r>
            <a:r>
              <a:rPr lang="en-US" altLang="zh-CN" sz="2000" dirty="0" smtClean="0"/>
              <a:t> referred </a:t>
            </a:r>
            <a:r>
              <a:rPr lang="en-US" altLang="zh-CN" sz="2000" dirty="0"/>
              <a:t>to the paper for </a:t>
            </a:r>
            <a:r>
              <a:rPr lang="en-US" altLang="zh-CN" sz="2000" dirty="0" smtClean="0"/>
              <a:t>details</a:t>
            </a:r>
            <a:endParaRPr lang="en-US" altLang="zh-CN" sz="2000"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27</a:t>
            </a:fld>
            <a:endParaRPr lang="zh-CN" altLang="en-US" dirty="0"/>
          </a:p>
        </p:txBody>
      </p:sp>
      <p:sp>
        <p:nvSpPr>
          <p:cNvPr id="5" name="矩形 4"/>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pic>
        <p:nvPicPr>
          <p:cNvPr id="7" name="图片 6"/>
          <p:cNvPicPr>
            <a:picLocks noChangeAspect="1"/>
          </p:cNvPicPr>
          <p:nvPr/>
        </p:nvPicPr>
        <p:blipFill>
          <a:blip r:embed="rId3"/>
          <a:stretch>
            <a:fillRect/>
          </a:stretch>
        </p:blipFill>
        <p:spPr>
          <a:xfrm>
            <a:off x="114300" y="2875929"/>
            <a:ext cx="8915400" cy="2463156"/>
          </a:xfrm>
          <a:prstGeom prst="rect">
            <a:avLst/>
          </a:prstGeom>
        </p:spPr>
      </p:pic>
      <p:sp>
        <p:nvSpPr>
          <p:cNvPr id="10" name="矩形 9"/>
          <p:cNvSpPr/>
          <p:nvPr/>
        </p:nvSpPr>
        <p:spPr>
          <a:xfrm>
            <a:off x="228600" y="5399310"/>
            <a:ext cx="8915400" cy="707886"/>
          </a:xfrm>
          <a:prstGeom prst="rect">
            <a:avLst/>
          </a:prstGeom>
        </p:spPr>
        <p:txBody>
          <a:bodyPr wrap="square">
            <a:spAutoFit/>
          </a:bodyPr>
          <a:lstStyle/>
          <a:p>
            <a:pPr algn="l"/>
            <a:r>
              <a:rPr lang="en-US" altLang="zh-CN" sz="2000" dirty="0" smtClean="0">
                <a:latin typeface="Times" panose="02020603050405020304" pitchFamily="18" charset="0"/>
                <a:cs typeface="Times" panose="02020603050405020304" pitchFamily="18" charset="0"/>
              </a:rPr>
              <a:t>(a) an </a:t>
            </a:r>
            <a:r>
              <a:rPr lang="en-US" altLang="zh-CN" sz="2000" dirty="0">
                <a:latin typeface="Times" panose="02020603050405020304" pitchFamily="18" charset="0"/>
                <a:cs typeface="Times" panose="02020603050405020304" pitchFamily="18" charset="0"/>
              </a:rPr>
              <a:t>axial-view image of a cardiac MRI; (b) the corresponding EI of (a); </a:t>
            </a:r>
            <a:endParaRPr lang="en-US" altLang="zh-CN" sz="2000" dirty="0" smtClean="0">
              <a:latin typeface="Times" panose="02020603050405020304" pitchFamily="18" charset="0"/>
              <a:cs typeface="Times" panose="02020603050405020304" pitchFamily="18" charset="0"/>
            </a:endParaRPr>
          </a:p>
          <a:p>
            <a:pPr algn="l"/>
            <a:r>
              <a:rPr lang="en-US" altLang="zh-CN" sz="2000" dirty="0" smtClean="0">
                <a:latin typeface="Times" panose="02020603050405020304" pitchFamily="18" charset="0"/>
                <a:cs typeface="Times" panose="02020603050405020304" pitchFamily="18" charset="0"/>
              </a:rPr>
              <a:t>(</a:t>
            </a:r>
            <a:r>
              <a:rPr lang="en-US" altLang="zh-CN" sz="2000" dirty="0">
                <a:latin typeface="Times" panose="02020603050405020304" pitchFamily="18" charset="0"/>
                <a:cs typeface="Times" panose="02020603050405020304" pitchFamily="18" charset="0"/>
              </a:rPr>
              <a:t>c) an axial-view </a:t>
            </a:r>
            <a:r>
              <a:rPr lang="en-US" altLang="zh-CN" sz="2000" dirty="0" smtClean="0">
                <a:latin typeface="Times" panose="02020603050405020304" pitchFamily="18" charset="0"/>
                <a:cs typeface="Times" panose="02020603050405020304" pitchFamily="18" charset="0"/>
              </a:rPr>
              <a:t>image of </a:t>
            </a:r>
            <a:r>
              <a:rPr lang="en-US" altLang="zh-CN" sz="2000" dirty="0">
                <a:latin typeface="Times" panose="02020603050405020304" pitchFamily="18" charset="0"/>
                <a:cs typeface="Times" panose="02020603050405020304" pitchFamily="18" charset="0"/>
              </a:rPr>
              <a:t>a cardiac CT; (d) the corresponding EI of (c).</a:t>
            </a:r>
            <a:endParaRPr lang="zh-CN" altLang="en-US" sz="20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95871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Multi-modality </a:t>
            </a:r>
            <a:r>
              <a:rPr lang="en-US" altLang="zh-CN" dirty="0" smtClean="0"/>
              <a:t>multi-atlas (M</a:t>
            </a:r>
            <a:r>
              <a:rPr lang="en-US" altLang="zh-CN" baseline="30000" dirty="0" smtClean="0"/>
              <a:t>3</a:t>
            </a:r>
            <a:r>
              <a:rPr lang="en-US" altLang="zh-CN" dirty="0" smtClean="0"/>
              <a:t>AS)</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71600" y="884238"/>
            <a:ext cx="6615028" cy="5267325"/>
          </a:xfrm>
        </p:spPr>
      </p:pic>
      <p:sp>
        <p:nvSpPr>
          <p:cNvPr id="4" name="灯片编号占位符 3"/>
          <p:cNvSpPr>
            <a:spLocks noGrp="1"/>
          </p:cNvSpPr>
          <p:nvPr>
            <p:ph type="sldNum" sz="quarter" idx="4"/>
          </p:nvPr>
        </p:nvSpPr>
        <p:spPr/>
        <p:txBody>
          <a:bodyPr/>
          <a:lstStyle/>
          <a:p>
            <a:fld id="{2DA208CA-87DC-4215-820F-FC39CE0A3630}" type="slidenum">
              <a:rPr lang="zh-CN" altLang="en-US" smtClean="0"/>
              <a:t>28</a:t>
            </a:fld>
            <a:endParaRPr lang="zh-CN" altLang="en-US" dirty="0"/>
          </a:p>
        </p:txBody>
      </p:sp>
      <p:sp>
        <p:nvSpPr>
          <p:cNvPr id="6" name="矩形 5"/>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cxnSp>
        <p:nvCxnSpPr>
          <p:cNvPr id="8" name="直接箭头连接符 7"/>
          <p:cNvCxnSpPr/>
          <p:nvPr/>
        </p:nvCxnSpPr>
        <p:spPr bwMode="auto">
          <a:xfrm flipH="1">
            <a:off x="6705600" y="4343400"/>
            <a:ext cx="914400" cy="1181102"/>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a:xfrm>
            <a:off x="7411132" y="3795496"/>
            <a:ext cx="1441420" cy="584775"/>
          </a:xfrm>
          <a:prstGeom prst="rect">
            <a:avLst/>
          </a:prstGeom>
        </p:spPr>
        <p:txBody>
          <a:bodyPr wrap="none">
            <a:spAutoFit/>
          </a:bodyPr>
          <a:lstStyle/>
          <a:p>
            <a:pPr algn="just"/>
            <a:r>
              <a:rPr lang="en-US" altLang="zh-CN" sz="1600" dirty="0" smtClean="0">
                <a:latin typeface="Times" panose="02020603050405020304" pitchFamily="18" charset="0"/>
                <a:cs typeface="Times" panose="02020603050405020304" pitchFamily="18" charset="0"/>
              </a:rPr>
              <a:t>local </a:t>
            </a:r>
            <a:r>
              <a:rPr lang="en-US" altLang="zh-CN" sz="1600" dirty="0">
                <a:latin typeface="Times" panose="02020603050405020304" pitchFamily="18" charset="0"/>
                <a:cs typeface="Times" panose="02020603050405020304" pitchFamily="18" charset="0"/>
              </a:rPr>
              <a:t>weighted </a:t>
            </a:r>
            <a:endParaRPr lang="en-US" altLang="zh-CN" sz="1600" dirty="0" smtClean="0">
              <a:latin typeface="Times" panose="02020603050405020304" pitchFamily="18" charset="0"/>
              <a:cs typeface="Times" panose="02020603050405020304" pitchFamily="18" charset="0"/>
            </a:endParaRPr>
          </a:p>
          <a:p>
            <a:pPr algn="l"/>
            <a:r>
              <a:rPr lang="en-US" altLang="zh-CN" sz="1600" dirty="0" smtClean="0">
                <a:latin typeface="Times" panose="02020603050405020304" pitchFamily="18" charset="0"/>
                <a:cs typeface="Times" panose="02020603050405020304" pitchFamily="18" charset="0"/>
              </a:rPr>
              <a:t>label </a:t>
            </a:r>
            <a:r>
              <a:rPr lang="en-US" altLang="zh-CN" sz="1600" dirty="0">
                <a:latin typeface="Times" panose="02020603050405020304" pitchFamily="18" charset="0"/>
                <a:cs typeface="Times" panose="02020603050405020304" pitchFamily="18" charset="0"/>
              </a:rPr>
              <a:t>fusion</a:t>
            </a:r>
            <a:endParaRPr lang="zh-CN" altLang="en-US" sz="1600" dirty="0">
              <a:latin typeface="Times" panose="02020603050405020304" pitchFamily="18" charset="0"/>
              <a:cs typeface="Times" panose="02020603050405020304" pitchFamily="18" charset="0"/>
            </a:endParaRPr>
          </a:p>
        </p:txBody>
      </p:sp>
      <p:sp>
        <p:nvSpPr>
          <p:cNvPr id="3" name="矩形 2"/>
          <p:cNvSpPr/>
          <p:nvPr/>
        </p:nvSpPr>
        <p:spPr bwMode="auto">
          <a:xfrm>
            <a:off x="226142" y="2133599"/>
            <a:ext cx="8623952" cy="1034835"/>
          </a:xfrm>
          <a:prstGeom prst="rect">
            <a:avLst/>
          </a:prstGeom>
          <a:noFill/>
          <a:ln w="12700" cap="flat" cmpd="sng" algn="ctr">
            <a:solidFill>
              <a:srgbClr val="922706"/>
            </a:solidFill>
            <a:prstDash val="solid"/>
            <a:round/>
            <a:headEnd type="none" w="med" len="med"/>
            <a:tailEnd type="none" w="med" len="med"/>
          </a:ln>
          <a:effectLst/>
          <a:extLst/>
        </p:spPr>
        <p:txBody>
          <a:bodyPr vert="horz" wrap="square" lIns="90000" tIns="46800" rIns="90000" bIns="46800" numCol="1" rtlCol="0" anchor="b"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panose="02020603050405020304" pitchFamily="18" charset="0"/>
                <a:cs typeface="Times" panose="02020603050405020304" pitchFamily="18" charset="0"/>
              </a:rPr>
              <a:t>Registration </a:t>
            </a: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panose="02020603050405020304" pitchFamily="18" charset="0"/>
                <a:cs typeface="Times" panose="02020603050405020304" pitchFamily="18" charset="0"/>
              </a:rPr>
              <a:t>for </a:t>
            </a: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panose="02020603050405020304" pitchFamily="18" charset="0"/>
                <a:cs typeface="Times" panose="02020603050405020304" pitchFamily="18" charset="0"/>
              </a:rPr>
              <a:t>segmentation </a:t>
            </a: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panose="02020603050405020304" pitchFamily="18" charset="0"/>
                <a:cs typeface="Times" panose="02020603050405020304" pitchFamily="18" charset="0"/>
              </a:rPr>
              <a:t>propagation</a:t>
            </a:r>
            <a:endParaRPr kumimoji="0" lang="zh-CN" altLang="en-US" sz="1200" b="0" i="0" u="none" strike="noStrike" cap="none" normalizeH="0" baseline="0" dirty="0" smtClean="0">
              <a:ln>
                <a:noFill/>
              </a:ln>
              <a:solidFill>
                <a:schemeClr val="tx1"/>
              </a:solidFill>
              <a:effectLst/>
              <a:latin typeface="Times" panose="02020603050405020304" pitchFamily="18" charset="0"/>
              <a:cs typeface="Times" panose="02020603050405020304" pitchFamily="18" charset="0"/>
            </a:endParaRPr>
          </a:p>
        </p:txBody>
      </p:sp>
      <p:sp>
        <p:nvSpPr>
          <p:cNvPr id="9" name="矩形 8"/>
          <p:cNvSpPr/>
          <p:nvPr/>
        </p:nvSpPr>
        <p:spPr bwMode="auto">
          <a:xfrm>
            <a:off x="226140" y="3657609"/>
            <a:ext cx="8623952" cy="1034835"/>
          </a:xfrm>
          <a:prstGeom prst="rect">
            <a:avLst/>
          </a:prstGeom>
          <a:noFill/>
          <a:ln w="12700" cap="flat" cmpd="sng" algn="ctr">
            <a:solidFill>
              <a:srgbClr val="922706"/>
            </a:solidFill>
            <a:prstDash val="solid"/>
            <a:round/>
            <a:headEnd type="none" w="med" len="med"/>
            <a:tailEnd type="none" w="med" len="med"/>
          </a:ln>
          <a:effectLst/>
          <a:extLst/>
        </p:spPr>
        <p:txBody>
          <a:bodyPr vert="horz" wrap="square" lIns="90000" tIns="46800" rIns="90000" bIns="46800" numCol="1" rtlCol="0" anchor="b"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Times" panose="02020603050405020304" pitchFamily="18" charset="0"/>
                <a:cs typeface="Times" panose="02020603050405020304" pitchFamily="18" charset="0"/>
              </a:rPr>
              <a:t>Ranking </a:t>
            </a: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Times" panose="02020603050405020304" pitchFamily="18" charset="0"/>
                <a:cs typeface="Times" panose="02020603050405020304" pitchFamily="18" charset="0"/>
              </a:rPr>
              <a:t>for </a:t>
            </a: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Times" panose="02020603050405020304" pitchFamily="18" charset="0"/>
                <a:cs typeface="Times" panose="02020603050405020304" pitchFamily="18" charset="0"/>
              </a:rPr>
              <a:t>multi-modality </a:t>
            </a: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Times" panose="02020603050405020304" pitchFamily="18" charset="0"/>
                <a:cs typeface="Times" panose="02020603050405020304" pitchFamily="18" charset="0"/>
              </a:rPr>
              <a:t>atlases</a:t>
            </a:r>
            <a:endParaRPr kumimoji="0" lang="zh-CN" altLang="en-US" sz="1200" b="0" i="0" u="none" strike="noStrike" cap="none" normalizeH="0" baseline="0" dirty="0" smtClean="0">
              <a:ln>
                <a:noFill/>
              </a:ln>
              <a:solidFill>
                <a:schemeClr val="tx1"/>
              </a:solidFill>
              <a:effectLst/>
              <a:latin typeface="Times" panose="02020603050405020304" pitchFamily="18" charset="0"/>
              <a:cs typeface="Times" panose="02020603050405020304" pitchFamily="18" charset="0"/>
            </a:endParaRPr>
          </a:p>
        </p:txBody>
      </p:sp>
      <p:sp>
        <p:nvSpPr>
          <p:cNvPr id="11" name="矩形 10"/>
          <p:cNvSpPr/>
          <p:nvPr/>
        </p:nvSpPr>
        <p:spPr bwMode="auto">
          <a:xfrm>
            <a:off x="213852" y="4953000"/>
            <a:ext cx="8623952" cy="1034835"/>
          </a:xfrm>
          <a:prstGeom prst="rect">
            <a:avLst/>
          </a:prstGeom>
          <a:noFill/>
          <a:ln w="12700" cap="flat" cmpd="sng" algn="ctr">
            <a:solidFill>
              <a:srgbClr val="922706"/>
            </a:solidFill>
            <a:prstDash val="solid"/>
            <a:round/>
            <a:headEnd type="none" w="med" len="med"/>
            <a:tailEnd type="none" w="med" len="med"/>
          </a:ln>
          <a:effectLst/>
          <a:extLst/>
        </p:spPr>
        <p:txBody>
          <a:bodyPr vert="horz" wrap="square" lIns="90000" tIns="46800" rIns="90000" bIns="46800" numCol="1" rtlCol="0" anchor="b"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Times" panose="02020603050405020304" pitchFamily="18" charset="0"/>
                <a:cs typeface="Times" panose="02020603050405020304" pitchFamily="18" charset="0"/>
              </a:rPr>
              <a:t>Multi-level </a:t>
            </a: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Times" panose="02020603050405020304" pitchFamily="18" charset="0"/>
                <a:cs typeface="Times" panose="02020603050405020304" pitchFamily="18" charset="0"/>
              </a:rPr>
              <a:t>ranking </a:t>
            </a: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Times" panose="02020603050405020304" pitchFamily="18" charset="0"/>
                <a:cs typeface="Times" panose="02020603050405020304" pitchFamily="18" charset="0"/>
              </a:rPr>
              <a:t>multi-modality </a:t>
            </a: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Times" panose="02020603050405020304" pitchFamily="18" charset="0"/>
                <a:cs typeface="Times" panose="02020603050405020304" pitchFamily="18" charset="0"/>
              </a:rPr>
              <a:t>local patches</a:t>
            </a:r>
            <a:endParaRPr kumimoji="0" lang="zh-CN" altLang="en-US" sz="1200" b="0" i="0" u="none" strike="noStrike" cap="none" normalizeH="0" baseline="0" dirty="0" smtClean="0">
              <a:ln>
                <a:noFill/>
              </a:ln>
              <a:solidFill>
                <a:schemeClr val="tx1"/>
              </a:solidFill>
              <a:effectLst/>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5172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t>
            </a:r>
            <a:r>
              <a:rPr lang="en-US" altLang="zh-CN" baseline="30000" dirty="0" smtClean="0"/>
              <a:t>3</a:t>
            </a:r>
            <a:r>
              <a:rPr lang="en-US" altLang="zh-CN" dirty="0" smtClean="0"/>
              <a:t>AS: MRI </a:t>
            </a:r>
            <a:r>
              <a:rPr lang="en-US" altLang="zh-CN" dirty="0" err="1" smtClean="0"/>
              <a:t>seg</a:t>
            </a:r>
            <a:r>
              <a:rPr lang="en-US" altLang="zh-CN" dirty="0" smtClean="0"/>
              <a:t> results</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29</a:t>
            </a:fld>
            <a:endParaRPr lang="zh-CN" altLang="en-US" dirty="0"/>
          </a:p>
        </p:txBody>
      </p:sp>
      <p:sp>
        <p:nvSpPr>
          <p:cNvPr id="6" name="矩形 5"/>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sp>
        <p:nvSpPr>
          <p:cNvPr id="3" name="内容占位符 2"/>
          <p:cNvSpPr>
            <a:spLocks noGrp="1"/>
          </p:cNvSpPr>
          <p:nvPr>
            <p:ph idx="1"/>
          </p:nvPr>
        </p:nvSpPr>
        <p:spPr/>
        <p:txBody>
          <a:bodyPr/>
          <a:lstStyle/>
          <a:p>
            <a:r>
              <a:rPr lang="en-US" altLang="zh-CN" dirty="0" smtClean="0"/>
              <a:t>Data</a:t>
            </a:r>
          </a:p>
          <a:p>
            <a:pPr lvl="1">
              <a:buFont typeface="Arial" panose="020B0604020202020204" pitchFamily="34" charset="0"/>
              <a:buChar char="•"/>
            </a:pPr>
            <a:r>
              <a:rPr lang="en-US" altLang="zh-CN" dirty="0" smtClean="0"/>
              <a:t>MRI: 20 sets; CT: 20 sets</a:t>
            </a:r>
          </a:p>
          <a:p>
            <a:pPr lvl="1">
              <a:buFont typeface="Arial" panose="020B0604020202020204" pitchFamily="34" charset="0"/>
              <a:buChar char="•"/>
            </a:pPr>
            <a:r>
              <a:rPr lang="en-US" altLang="zh-CN" dirty="0" smtClean="0"/>
              <a:t>Two-fold </a:t>
            </a:r>
            <a:r>
              <a:rPr lang="en-US" altLang="zh-CN" dirty="0"/>
              <a:t>cross validation strategy was used, by </a:t>
            </a:r>
            <a:r>
              <a:rPr lang="en-US" altLang="zh-CN" dirty="0" smtClean="0"/>
              <a:t>dividing </a:t>
            </a:r>
            <a:r>
              <a:rPr lang="en-US" altLang="zh-CN" dirty="0"/>
              <a:t>the 20 MRI data into two sets, one be the test </a:t>
            </a:r>
            <a:r>
              <a:rPr lang="en-US" altLang="zh-CN" dirty="0" smtClean="0"/>
              <a:t>set </a:t>
            </a:r>
            <a:r>
              <a:rPr lang="en-US" altLang="zh-CN" dirty="0"/>
              <a:t>and the other be the atlas </a:t>
            </a:r>
            <a:r>
              <a:rPr lang="en-US" altLang="zh-CN" dirty="0" smtClean="0"/>
              <a:t>set. </a:t>
            </a:r>
          </a:p>
          <a:p>
            <a:pPr lvl="1">
              <a:buFont typeface="Arial" panose="020B0604020202020204" pitchFamily="34" charset="0"/>
              <a:buChar char="•"/>
            </a:pPr>
            <a:r>
              <a:rPr lang="en-US" altLang="zh-CN" dirty="0" smtClean="0"/>
              <a:t>All </a:t>
            </a:r>
            <a:r>
              <a:rPr lang="en-US" altLang="zh-CN" dirty="0"/>
              <a:t>of the twenty </a:t>
            </a:r>
            <a:r>
              <a:rPr lang="en-US" altLang="zh-CN" dirty="0" smtClean="0"/>
              <a:t>cardiac CT </a:t>
            </a:r>
            <a:r>
              <a:rPr lang="en-US" altLang="zh-CN" dirty="0"/>
              <a:t>data were used as atlases to form a thirty-subject</a:t>
            </a:r>
            <a:r>
              <a:rPr lang="en-US" altLang="zh-CN" dirty="0" smtClean="0"/>
              <a:t>, multi-modality </a:t>
            </a:r>
            <a:r>
              <a:rPr lang="en-US" altLang="zh-CN" dirty="0"/>
              <a:t>atlas set.</a:t>
            </a:r>
            <a:endParaRPr lang="zh-CN" altLang="en-US" dirty="0"/>
          </a:p>
        </p:txBody>
      </p:sp>
    </p:spTree>
    <p:extLst>
      <p:ext uri="{BB962C8B-B14F-4D97-AF65-F5344CB8AC3E}">
        <p14:creationId xmlns:p14="http://schemas.microsoft.com/office/powerpoint/2010/main" val="4087040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Related publication</a:t>
            </a:r>
            <a:endParaRPr lang="zh-CN" altLang="en-US" dirty="0"/>
          </a:p>
        </p:txBody>
      </p:sp>
      <p:sp>
        <p:nvSpPr>
          <p:cNvPr id="3" name="内容占位符 2"/>
          <p:cNvSpPr>
            <a:spLocks noGrp="1"/>
          </p:cNvSpPr>
          <p:nvPr>
            <p:ph idx="1"/>
          </p:nvPr>
        </p:nvSpPr>
        <p:spPr/>
        <p:txBody>
          <a:bodyPr/>
          <a:lstStyle/>
          <a:p>
            <a:r>
              <a:rPr lang="en-GB" altLang="zh-CN" sz="1800" b="1" dirty="0">
                <a:latin typeface="Times" panose="02020603050405020304" pitchFamily="18" charset="0"/>
                <a:cs typeface="Times" panose="02020603050405020304" pitchFamily="18" charset="0"/>
              </a:rPr>
              <a:t>X Zhuang and J Shen: Multi-scale patch and multi-modality atlases for whole heart segmentation of MRI, </a:t>
            </a:r>
            <a:r>
              <a:rPr lang="en-GB" altLang="zh-CN" sz="1800" b="1" i="1" dirty="0">
                <a:latin typeface="Times" panose="02020603050405020304" pitchFamily="18" charset="0"/>
                <a:cs typeface="Times" panose="02020603050405020304" pitchFamily="18" charset="0"/>
              </a:rPr>
              <a:t>Medical Image Analysis</a:t>
            </a:r>
            <a:r>
              <a:rPr lang="en-GB" altLang="zh-CN" sz="1800" b="1" dirty="0">
                <a:latin typeface="Times" panose="02020603050405020304" pitchFamily="18" charset="0"/>
                <a:cs typeface="Times" panose="02020603050405020304" pitchFamily="18" charset="0"/>
              </a:rPr>
              <a:t>, vol.31, pp.77-87 (2016) </a:t>
            </a:r>
          </a:p>
          <a:p>
            <a:r>
              <a:rPr lang="en-GB" altLang="zh-CN" sz="1800" dirty="0">
                <a:latin typeface="Times" panose="02020603050405020304" pitchFamily="18" charset="0"/>
                <a:cs typeface="Times" panose="02020603050405020304" pitchFamily="18" charset="0"/>
              </a:rPr>
              <a:t>X Zhuang, et al.: </a:t>
            </a:r>
            <a:r>
              <a:rPr lang="en-GB" altLang="zh-CN" sz="1800" dirty="0" err="1">
                <a:latin typeface="Times" panose="02020603050405020304" pitchFamily="18" charset="0"/>
                <a:cs typeface="Times" panose="02020603050405020304" pitchFamily="18" charset="0"/>
              </a:rPr>
              <a:t>Multiatlas</a:t>
            </a:r>
            <a:r>
              <a:rPr lang="en-GB" altLang="zh-CN" sz="1800" dirty="0">
                <a:latin typeface="Times" panose="02020603050405020304" pitchFamily="18" charset="0"/>
                <a:cs typeface="Times" panose="02020603050405020304" pitchFamily="18" charset="0"/>
              </a:rPr>
              <a:t> whole heart segmentation of CT data using conditional entropy for atlas ranking and selection. </a:t>
            </a:r>
            <a:r>
              <a:rPr lang="en-GB" altLang="zh-CN" sz="1800" i="1" dirty="0">
                <a:latin typeface="Times" panose="02020603050405020304" pitchFamily="18" charset="0"/>
                <a:cs typeface="Times" panose="02020603050405020304" pitchFamily="18" charset="0"/>
              </a:rPr>
              <a:t>Medical Physics </a:t>
            </a:r>
            <a:r>
              <a:rPr lang="en-GB" altLang="zh-CN" sz="1800" dirty="0">
                <a:latin typeface="Times" panose="02020603050405020304" pitchFamily="18" charset="0"/>
                <a:cs typeface="Times" panose="02020603050405020304" pitchFamily="18" charset="0"/>
              </a:rPr>
              <a:t>42 (7), 3822-3833, 2015 </a:t>
            </a:r>
          </a:p>
          <a:p>
            <a:r>
              <a:rPr lang="en-GB" altLang="zh-CN" sz="1800" dirty="0" smtClean="0">
                <a:latin typeface="Times" panose="02020603050405020304" pitchFamily="18" charset="0"/>
                <a:cs typeface="Times" panose="02020603050405020304" pitchFamily="18" charset="0"/>
              </a:rPr>
              <a:t>X </a:t>
            </a:r>
            <a:r>
              <a:rPr lang="en-GB" altLang="zh-CN" sz="1800" dirty="0">
                <a:latin typeface="Times" panose="02020603050405020304" pitchFamily="18" charset="0"/>
                <a:cs typeface="Times" panose="02020603050405020304" pitchFamily="18" charset="0"/>
              </a:rPr>
              <a:t>Zhuang et al.: A Registration-Based Propagation Framework for Automatic Whole Heart Segmentation of Cardiac MRI. </a:t>
            </a:r>
            <a:r>
              <a:rPr lang="en-GB" altLang="zh-CN" sz="1800" i="1" dirty="0">
                <a:latin typeface="Times" panose="02020603050405020304" pitchFamily="18" charset="0"/>
                <a:cs typeface="Times" panose="02020603050405020304" pitchFamily="18" charset="0"/>
              </a:rPr>
              <a:t>IEEE Trans. Med. </a:t>
            </a:r>
            <a:r>
              <a:rPr lang="en-GB" altLang="zh-CN" sz="1800" i="1" dirty="0" err="1">
                <a:latin typeface="Times" panose="02020603050405020304" pitchFamily="18" charset="0"/>
                <a:cs typeface="Times" panose="02020603050405020304" pitchFamily="18" charset="0"/>
              </a:rPr>
              <a:t>Imag</a:t>
            </a:r>
            <a:r>
              <a:rPr lang="en-GB" altLang="zh-CN" sz="1800" i="1" dirty="0">
                <a:latin typeface="Times" panose="02020603050405020304" pitchFamily="18" charset="0"/>
                <a:cs typeface="Times" panose="02020603050405020304" pitchFamily="18" charset="0"/>
              </a:rPr>
              <a:t>.</a:t>
            </a:r>
            <a:r>
              <a:rPr lang="en-GB" altLang="zh-CN" sz="1800" dirty="0">
                <a:latin typeface="Times" panose="02020603050405020304" pitchFamily="18" charset="0"/>
                <a:cs typeface="Times" panose="02020603050405020304" pitchFamily="18" charset="0"/>
              </a:rPr>
              <a:t> 29 (9), 1612-1625, 2010.</a:t>
            </a:r>
          </a:p>
          <a:p>
            <a:r>
              <a:rPr lang="en-GB" altLang="zh-CN" sz="1800" dirty="0">
                <a:latin typeface="Times" panose="02020603050405020304" pitchFamily="18" charset="0"/>
                <a:cs typeface="Times" panose="02020603050405020304" pitchFamily="18" charset="0"/>
              </a:rPr>
              <a:t>X Zhuang: Challenges and Methodologies of Fully Automatic Whole Heart Segmentation: A Review, </a:t>
            </a:r>
            <a:r>
              <a:rPr lang="en-GB" altLang="zh-CN" sz="1800" i="1" dirty="0">
                <a:latin typeface="Times" panose="02020603050405020304" pitchFamily="18" charset="0"/>
                <a:cs typeface="Times" panose="02020603050405020304" pitchFamily="18" charset="0"/>
              </a:rPr>
              <a:t>Journal of Healthcare Engineering </a:t>
            </a:r>
            <a:r>
              <a:rPr lang="en-GB" altLang="zh-CN" sz="1800" dirty="0">
                <a:latin typeface="Times" panose="02020603050405020304" pitchFamily="18" charset="0"/>
                <a:cs typeface="Times" panose="02020603050405020304" pitchFamily="18" charset="0"/>
              </a:rPr>
              <a:t>4 (2), </a:t>
            </a:r>
            <a:r>
              <a:rPr lang="en-GB" altLang="zh-CN" sz="1800" dirty="0" smtClean="0">
                <a:latin typeface="Times" panose="02020603050405020304" pitchFamily="18" charset="0"/>
                <a:cs typeface="Times" panose="02020603050405020304" pitchFamily="18" charset="0"/>
              </a:rPr>
              <a:t>223-260</a:t>
            </a:r>
            <a:r>
              <a:rPr lang="en-GB" altLang="zh-CN" sz="1800" dirty="0">
                <a:latin typeface="Times" panose="02020603050405020304" pitchFamily="18" charset="0"/>
                <a:cs typeface="Times" panose="02020603050405020304" pitchFamily="18" charset="0"/>
              </a:rPr>
              <a:t>, 2013</a:t>
            </a:r>
          </a:p>
          <a:p>
            <a:r>
              <a:rPr lang="en-GB" altLang="zh-CN" sz="1800" dirty="0" smtClean="0">
                <a:latin typeface="Times" panose="02020603050405020304" pitchFamily="18" charset="0"/>
                <a:cs typeface="Times" panose="02020603050405020304" pitchFamily="18" charset="0"/>
              </a:rPr>
              <a:t>Tool</a:t>
            </a:r>
            <a:r>
              <a:rPr lang="en-GB" altLang="zh-CN" sz="1800" dirty="0" smtClean="0">
                <a:latin typeface="Times" panose="02020603050405020304" pitchFamily="18" charset="0"/>
                <a:cs typeface="Times" panose="02020603050405020304" pitchFamily="18" charset="0"/>
              </a:rPr>
              <a:t>: </a:t>
            </a:r>
            <a:r>
              <a:rPr lang="en-GB" altLang="zh-CN" sz="1800" dirty="0" err="1" smtClean="0">
                <a:latin typeface="Times" panose="02020603050405020304" pitchFamily="18" charset="0"/>
                <a:cs typeface="Times" panose="02020603050405020304" pitchFamily="18" charset="0"/>
              </a:rPr>
              <a:t>zxhLabelFuse</a:t>
            </a:r>
            <a:r>
              <a:rPr lang="en-GB" altLang="zh-CN" sz="1800" dirty="0" smtClean="0">
                <a:latin typeface="Times" panose="02020603050405020304" pitchFamily="18" charset="0"/>
                <a:cs typeface="Times" panose="02020603050405020304" pitchFamily="18" charset="0"/>
              </a:rPr>
              <a:t> (download from: </a:t>
            </a:r>
            <a:r>
              <a:rPr lang="en-GB" altLang="zh-CN" sz="1800" dirty="0">
                <a:latin typeface="Times" panose="02020603050405020304" pitchFamily="18" charset="0"/>
                <a:cs typeface="Times" panose="02020603050405020304" pitchFamily="18" charset="0"/>
              </a:rPr>
              <a:t>http://pan.baidu.com/s/1o67eKgM#path=%252Fzxhproj%252Fmsp_label_fusion_win)</a:t>
            </a:r>
            <a:endParaRPr lang="zh-CN" altLang="en-US" sz="1800" dirty="0">
              <a:latin typeface="Times" panose="02020603050405020304" pitchFamily="18" charset="0"/>
              <a:cs typeface="Times" panose="02020603050405020304" pitchFamily="18" charset="0"/>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3</a:t>
            </a:fld>
            <a:endParaRPr lang="zh-CN" altLang="en-US" dirty="0"/>
          </a:p>
        </p:txBody>
      </p:sp>
    </p:spTree>
    <p:extLst>
      <p:ext uri="{BB962C8B-B14F-4D97-AF65-F5344CB8AC3E}">
        <p14:creationId xmlns:p14="http://schemas.microsoft.com/office/powerpoint/2010/main" val="23712134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Study of patch strategies</a:t>
            </a:r>
            <a:endParaRPr lang="en-US" altLang="zh-CN"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30</a:t>
            </a:fld>
            <a:endParaRPr lang="zh-CN" altLang="en-US" dirty="0"/>
          </a:p>
        </p:txBody>
      </p:sp>
      <p:sp>
        <p:nvSpPr>
          <p:cNvPr id="6" name="矩形 5"/>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sp>
        <p:nvSpPr>
          <p:cNvPr id="3" name="内容占位符 2"/>
          <p:cNvSpPr>
            <a:spLocks noGrp="1"/>
          </p:cNvSpPr>
          <p:nvPr>
            <p:ph idx="1"/>
          </p:nvPr>
        </p:nvSpPr>
        <p:spPr/>
        <p:txBody>
          <a:bodyPr/>
          <a:lstStyle/>
          <a:p>
            <a:endParaRPr lang="en-US" altLang="zh-CN" dirty="0" smtClean="0"/>
          </a:p>
        </p:txBody>
      </p:sp>
      <p:pic>
        <p:nvPicPr>
          <p:cNvPr id="5" name="图片 4"/>
          <p:cNvPicPr>
            <a:picLocks noChangeAspect="1"/>
          </p:cNvPicPr>
          <p:nvPr/>
        </p:nvPicPr>
        <p:blipFill>
          <a:blip r:embed="rId3"/>
          <a:stretch>
            <a:fillRect/>
          </a:stretch>
        </p:blipFill>
        <p:spPr>
          <a:xfrm>
            <a:off x="283054" y="2400318"/>
            <a:ext cx="8850060" cy="3612680"/>
          </a:xfrm>
          <a:prstGeom prst="rect">
            <a:avLst/>
          </a:prstGeom>
        </p:spPr>
      </p:pic>
      <p:pic>
        <p:nvPicPr>
          <p:cNvPr id="25" name="图片 24"/>
          <p:cNvPicPr>
            <a:picLocks noChangeAspect="1"/>
          </p:cNvPicPr>
          <p:nvPr/>
        </p:nvPicPr>
        <p:blipFill>
          <a:blip r:embed="rId4"/>
          <a:stretch>
            <a:fillRect/>
          </a:stretch>
        </p:blipFill>
        <p:spPr>
          <a:xfrm>
            <a:off x="1143000" y="1086917"/>
            <a:ext cx="2667710" cy="1322993"/>
          </a:xfrm>
          <a:prstGeom prst="rect">
            <a:avLst/>
          </a:prstGeom>
        </p:spPr>
      </p:pic>
      <p:grpSp>
        <p:nvGrpSpPr>
          <p:cNvPr id="39" name="组合 38"/>
          <p:cNvGrpSpPr/>
          <p:nvPr/>
        </p:nvGrpSpPr>
        <p:grpSpPr>
          <a:xfrm>
            <a:off x="5479687" y="1183205"/>
            <a:ext cx="2278380" cy="956310"/>
            <a:chOff x="5479687" y="1183205"/>
            <a:chExt cx="2278380" cy="956310"/>
          </a:xfrm>
        </p:grpSpPr>
        <p:pic>
          <p:nvPicPr>
            <p:cNvPr id="34" name="图片 33"/>
            <p:cNvPicPr>
              <a:picLocks noChangeAspect="1"/>
            </p:cNvPicPr>
            <p:nvPr/>
          </p:nvPicPr>
          <p:blipFill>
            <a:blip r:embed="rId5"/>
            <a:stretch>
              <a:fillRect/>
            </a:stretch>
          </p:blipFill>
          <p:spPr>
            <a:xfrm>
              <a:off x="5479687" y="1183205"/>
              <a:ext cx="2278380" cy="956310"/>
            </a:xfrm>
            <a:prstGeom prst="rect">
              <a:avLst/>
            </a:prstGeom>
          </p:spPr>
        </p:pic>
        <p:sp>
          <p:nvSpPr>
            <p:cNvPr id="36" name="矩形 35"/>
            <p:cNvSpPr>
              <a:spLocks/>
            </p:cNvSpPr>
            <p:nvPr/>
          </p:nvSpPr>
          <p:spPr>
            <a:xfrm>
              <a:off x="5662516" y="1441922"/>
              <a:ext cx="144000" cy="144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a:spLocks/>
            </p:cNvSpPr>
            <p:nvPr/>
          </p:nvSpPr>
          <p:spPr>
            <a:xfrm>
              <a:off x="6814940" y="1441922"/>
              <a:ext cx="144000" cy="144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a:spLocks/>
          </p:cNvSpPr>
          <p:nvPr/>
        </p:nvSpPr>
        <p:spPr>
          <a:xfrm>
            <a:off x="6858000" y="1371600"/>
            <a:ext cx="144000" cy="144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a:spLocks/>
          </p:cNvSpPr>
          <p:nvPr/>
        </p:nvSpPr>
        <p:spPr>
          <a:xfrm>
            <a:off x="6781800" y="1371600"/>
            <a:ext cx="144000" cy="144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a:spLocks/>
          </p:cNvSpPr>
          <p:nvPr/>
        </p:nvSpPr>
        <p:spPr>
          <a:xfrm>
            <a:off x="6858000" y="1485900"/>
            <a:ext cx="144000" cy="144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a:spLocks/>
          </p:cNvSpPr>
          <p:nvPr/>
        </p:nvSpPr>
        <p:spPr>
          <a:xfrm>
            <a:off x="6752100" y="1485900"/>
            <a:ext cx="144000" cy="1440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466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0"/>
                                          </p:stCondLst>
                                        </p:cTn>
                                        <p:tgtEl>
                                          <p:spTgt spid="40"/>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500"/>
                                  </p:stCondLst>
                                  <p:childTnLst>
                                    <p:set>
                                      <p:cBhvr>
                                        <p:cTn id="17" dur="1" fill="hold">
                                          <p:stCondLst>
                                            <p:cond delay="0"/>
                                          </p:stCondLst>
                                        </p:cTn>
                                        <p:tgtEl>
                                          <p:spTgt spid="41"/>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42"/>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500"/>
                                  </p:stCondLst>
                                  <p:childTnLst>
                                    <p:set>
                                      <p:cBhvr>
                                        <p:cTn id="23"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GB" altLang="zh-CN" dirty="0"/>
              <a:t>Study of patch strategies</a:t>
            </a:r>
            <a:endParaRPr lang="en-US" altLang="zh-CN"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31</a:t>
            </a:fld>
            <a:endParaRPr lang="zh-CN" altLang="en-US" dirty="0"/>
          </a:p>
        </p:txBody>
      </p:sp>
      <p:sp>
        <p:nvSpPr>
          <p:cNvPr id="6" name="矩形 5"/>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sp>
        <p:nvSpPr>
          <p:cNvPr id="3" name="内容占位符 2"/>
          <p:cNvSpPr>
            <a:spLocks noGrp="1"/>
          </p:cNvSpPr>
          <p:nvPr>
            <p:ph idx="1"/>
          </p:nvPr>
        </p:nvSpPr>
        <p:spPr/>
        <p:txBody>
          <a:bodyPr/>
          <a:lstStyle/>
          <a:p>
            <a:endParaRPr lang="en-US" altLang="zh-CN" dirty="0"/>
          </a:p>
        </p:txBody>
      </p:sp>
      <p:pic>
        <p:nvPicPr>
          <p:cNvPr id="7" name="图片 6"/>
          <p:cNvPicPr>
            <a:picLocks noChangeAspect="1"/>
          </p:cNvPicPr>
          <p:nvPr/>
        </p:nvPicPr>
        <p:blipFill>
          <a:blip r:embed="rId3"/>
          <a:stretch>
            <a:fillRect/>
          </a:stretch>
        </p:blipFill>
        <p:spPr>
          <a:xfrm>
            <a:off x="310010" y="2133600"/>
            <a:ext cx="8822803" cy="3581400"/>
          </a:xfrm>
          <a:prstGeom prst="rect">
            <a:avLst/>
          </a:prstGeom>
        </p:spPr>
      </p:pic>
      <p:pic>
        <p:nvPicPr>
          <p:cNvPr id="8" name="图片 7"/>
          <p:cNvPicPr>
            <a:picLocks noChangeAspect="1"/>
          </p:cNvPicPr>
          <p:nvPr/>
        </p:nvPicPr>
        <p:blipFill>
          <a:blip r:embed="rId4"/>
          <a:stretch>
            <a:fillRect/>
          </a:stretch>
        </p:blipFill>
        <p:spPr>
          <a:xfrm>
            <a:off x="-5518969" y="9437878"/>
            <a:ext cx="1991540" cy="1916151"/>
          </a:xfrm>
          <a:prstGeom prst="rect">
            <a:avLst/>
          </a:prstGeom>
        </p:spPr>
      </p:pic>
      <p:pic>
        <p:nvPicPr>
          <p:cNvPr id="9" name="图片 8"/>
          <p:cNvPicPr>
            <a:picLocks noChangeAspect="1"/>
          </p:cNvPicPr>
          <p:nvPr/>
        </p:nvPicPr>
        <p:blipFill>
          <a:blip r:embed="rId5"/>
          <a:stretch>
            <a:fillRect/>
          </a:stretch>
        </p:blipFill>
        <p:spPr>
          <a:xfrm>
            <a:off x="-3578040" y="9822811"/>
            <a:ext cx="1326630" cy="1280596"/>
          </a:xfrm>
          <a:prstGeom prst="rect">
            <a:avLst/>
          </a:prstGeom>
        </p:spPr>
      </p:pic>
      <p:pic>
        <p:nvPicPr>
          <p:cNvPr id="10" name="图片 9"/>
          <p:cNvPicPr>
            <a:picLocks noChangeAspect="1"/>
          </p:cNvPicPr>
          <p:nvPr/>
        </p:nvPicPr>
        <p:blipFill>
          <a:blip r:embed="rId6"/>
          <a:stretch>
            <a:fillRect/>
          </a:stretch>
        </p:blipFill>
        <p:spPr>
          <a:xfrm>
            <a:off x="-2294369" y="10051047"/>
            <a:ext cx="998911" cy="958076"/>
          </a:xfrm>
          <a:prstGeom prst="rect">
            <a:avLst/>
          </a:prstGeom>
        </p:spPr>
      </p:pic>
      <p:pic>
        <p:nvPicPr>
          <p:cNvPr id="11" name="图片 10"/>
          <p:cNvPicPr>
            <a:picLocks noChangeAspect="1"/>
          </p:cNvPicPr>
          <p:nvPr/>
        </p:nvPicPr>
        <p:blipFill>
          <a:blip r:embed="rId7"/>
          <a:stretch>
            <a:fillRect/>
          </a:stretch>
        </p:blipFill>
        <p:spPr>
          <a:xfrm>
            <a:off x="-1355089" y="10171708"/>
            <a:ext cx="796162" cy="763615"/>
          </a:xfrm>
          <a:prstGeom prst="rect">
            <a:avLst/>
          </a:prstGeom>
        </p:spPr>
      </p:pic>
      <p:pic>
        <p:nvPicPr>
          <p:cNvPr id="5" name="图片 4"/>
          <p:cNvPicPr>
            <a:picLocks noChangeAspect="1"/>
          </p:cNvPicPr>
          <p:nvPr/>
        </p:nvPicPr>
        <p:blipFill>
          <a:blip r:embed="rId8"/>
          <a:stretch>
            <a:fillRect/>
          </a:stretch>
        </p:blipFill>
        <p:spPr>
          <a:xfrm>
            <a:off x="152400" y="1447800"/>
            <a:ext cx="1563839" cy="605915"/>
          </a:xfrm>
          <a:prstGeom prst="rect">
            <a:avLst/>
          </a:prstGeom>
        </p:spPr>
      </p:pic>
      <p:sp>
        <p:nvSpPr>
          <p:cNvPr id="12" name="矩形 11"/>
          <p:cNvSpPr/>
          <p:nvPr/>
        </p:nvSpPr>
        <p:spPr>
          <a:xfrm>
            <a:off x="1674849" y="1792941"/>
            <a:ext cx="1624163" cy="338554"/>
          </a:xfrm>
          <a:prstGeom prst="rect">
            <a:avLst/>
          </a:prstGeom>
        </p:spPr>
        <p:txBody>
          <a:bodyPr wrap="none">
            <a:spAutoFit/>
          </a:bodyPr>
          <a:lstStyle/>
          <a:p>
            <a:r>
              <a:rPr lang="en-US" altLang="zh-CN" sz="1600" dirty="0">
                <a:latin typeface="Times" panose="02020603050405020304" pitchFamily="18" charset="0"/>
                <a:cs typeface="Times" panose="02020603050405020304" pitchFamily="18" charset="0"/>
              </a:rPr>
              <a:t>Number of scales</a:t>
            </a:r>
            <a:endParaRPr lang="zh-CN" altLang="en-US" sz="1600" dirty="0">
              <a:latin typeface="Times" panose="02020603050405020304" pitchFamily="18" charset="0"/>
              <a:cs typeface="Times" panose="02020603050405020304" pitchFamily="18" charset="0"/>
            </a:endParaRPr>
          </a:p>
        </p:txBody>
      </p:sp>
      <p:sp>
        <p:nvSpPr>
          <p:cNvPr id="13" name="矩形 12"/>
          <p:cNvSpPr/>
          <p:nvPr/>
        </p:nvSpPr>
        <p:spPr>
          <a:xfrm>
            <a:off x="5221042" y="1795046"/>
            <a:ext cx="2802370" cy="338554"/>
          </a:xfrm>
          <a:prstGeom prst="rect">
            <a:avLst/>
          </a:prstGeom>
        </p:spPr>
        <p:txBody>
          <a:bodyPr wrap="none">
            <a:spAutoFit/>
          </a:bodyPr>
          <a:lstStyle/>
          <a:p>
            <a:r>
              <a:rPr lang="en-US" altLang="zh-CN" sz="1600" dirty="0" smtClean="0">
                <a:latin typeface="Times" panose="02020603050405020304" pitchFamily="18" charset="0"/>
                <a:cs typeface="Times" panose="02020603050405020304" pitchFamily="18" charset="0"/>
              </a:rPr>
              <a:t>Compare with joint </a:t>
            </a:r>
            <a:r>
              <a:rPr lang="en-US" altLang="zh-CN" sz="1600" dirty="0">
                <a:latin typeface="Times" panose="02020603050405020304" pitchFamily="18" charset="0"/>
                <a:cs typeface="Times" panose="02020603050405020304" pitchFamily="18" charset="0"/>
              </a:rPr>
              <a:t>label fusion</a:t>
            </a:r>
            <a:endParaRPr lang="zh-CN" altLang="en-US" sz="16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218656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t>
            </a:r>
            <a:r>
              <a:rPr lang="en-US" altLang="zh-CN" baseline="30000" dirty="0" smtClean="0"/>
              <a:t>3</a:t>
            </a:r>
            <a:r>
              <a:rPr lang="en-US" altLang="zh-CN" dirty="0" smtClean="0"/>
              <a:t>AS: MRI </a:t>
            </a:r>
            <a:r>
              <a:rPr lang="en-US" altLang="zh-CN" dirty="0" err="1" smtClean="0"/>
              <a:t>seg</a:t>
            </a:r>
            <a:r>
              <a:rPr lang="en-US" altLang="zh-CN" dirty="0" smtClean="0"/>
              <a:t> results</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32</a:t>
            </a:fld>
            <a:endParaRPr lang="zh-CN" altLang="en-US" dirty="0"/>
          </a:p>
        </p:txBody>
      </p:sp>
      <p:sp>
        <p:nvSpPr>
          <p:cNvPr id="6" name="矩形 5"/>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sp>
        <p:nvSpPr>
          <p:cNvPr id="3" name="内容占位符 2"/>
          <p:cNvSpPr>
            <a:spLocks noGrp="1"/>
          </p:cNvSpPr>
          <p:nvPr>
            <p:ph idx="1"/>
          </p:nvPr>
        </p:nvSpPr>
        <p:spPr/>
        <p:txBody>
          <a:bodyPr/>
          <a:lstStyle/>
          <a:p>
            <a:r>
              <a:rPr lang="en-US" altLang="zh-CN" dirty="0" smtClean="0"/>
              <a:t>Performance of the proposed method</a:t>
            </a:r>
          </a:p>
        </p:txBody>
      </p:sp>
      <p:pic>
        <p:nvPicPr>
          <p:cNvPr id="5" name="图片 4"/>
          <p:cNvPicPr>
            <a:picLocks noChangeAspect="1"/>
          </p:cNvPicPr>
          <p:nvPr/>
        </p:nvPicPr>
        <p:blipFill>
          <a:blip r:embed="rId3"/>
          <a:stretch>
            <a:fillRect/>
          </a:stretch>
        </p:blipFill>
        <p:spPr>
          <a:xfrm>
            <a:off x="1182569" y="2804325"/>
            <a:ext cx="9333031" cy="2104436"/>
          </a:xfrm>
          <a:prstGeom prst="rect">
            <a:avLst/>
          </a:prstGeom>
        </p:spPr>
      </p:pic>
      <p:grpSp>
        <p:nvGrpSpPr>
          <p:cNvPr id="34" name="组合 33"/>
          <p:cNvGrpSpPr/>
          <p:nvPr/>
        </p:nvGrpSpPr>
        <p:grpSpPr>
          <a:xfrm>
            <a:off x="266700" y="1740793"/>
            <a:ext cx="6667500" cy="4040227"/>
            <a:chOff x="266700" y="1740793"/>
            <a:chExt cx="6667500" cy="4040227"/>
          </a:xfrm>
        </p:grpSpPr>
        <p:cxnSp>
          <p:nvCxnSpPr>
            <p:cNvPr id="9" name="直接箭头连接符 8"/>
            <p:cNvCxnSpPr/>
            <p:nvPr/>
          </p:nvCxnSpPr>
          <p:spPr bwMode="auto">
            <a:xfrm flipV="1">
              <a:off x="914400" y="2590800"/>
              <a:ext cx="0" cy="533400"/>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p:cNvCxnSpPr/>
            <p:nvPr/>
          </p:nvCxnSpPr>
          <p:spPr bwMode="auto">
            <a:xfrm flipV="1">
              <a:off x="431800" y="2009100"/>
              <a:ext cx="0" cy="1415138"/>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矩形 14"/>
            <p:cNvSpPr/>
            <p:nvPr/>
          </p:nvSpPr>
          <p:spPr>
            <a:xfrm>
              <a:off x="292100" y="1740793"/>
              <a:ext cx="6642100" cy="954107"/>
            </a:xfrm>
            <a:prstGeom prst="rect">
              <a:avLst/>
            </a:prstGeom>
          </p:spPr>
          <p:txBody>
            <a:bodyPr wrap="square">
              <a:spAutoFit/>
            </a:bodyPr>
            <a:lstStyle/>
            <a:p>
              <a:pPr algn="l"/>
              <a:r>
                <a:rPr lang="en-US" altLang="zh-CN" sz="1400" dirty="0" smtClean="0">
                  <a:latin typeface="Times" panose="02020603050405020304" pitchFamily="18" charset="0"/>
                  <a:cs typeface="Times" panose="02020603050405020304" pitchFamily="18" charset="0"/>
                </a:rPr>
                <a:t>Single-modality multi-atlas segmentation using proposed label fusion method</a:t>
              </a:r>
            </a:p>
            <a:p>
              <a:pPr algn="l"/>
              <a:endParaRPr lang="en-US" altLang="zh-CN" sz="1400" dirty="0">
                <a:latin typeface="Times" panose="02020603050405020304" pitchFamily="18" charset="0"/>
                <a:cs typeface="Times" panose="02020603050405020304" pitchFamily="18" charset="0"/>
              </a:endParaRPr>
            </a:p>
            <a:p>
              <a:pPr algn="l"/>
              <a:endParaRPr lang="en-US" altLang="zh-CN" sz="1400" dirty="0" smtClean="0">
                <a:latin typeface="Times" panose="02020603050405020304" pitchFamily="18" charset="0"/>
                <a:cs typeface="Times" panose="02020603050405020304" pitchFamily="18" charset="0"/>
              </a:endParaRPr>
            </a:p>
            <a:p>
              <a:pPr algn="l"/>
              <a:r>
                <a:rPr lang="en-US" altLang="zh-CN" sz="1400" dirty="0">
                  <a:latin typeface="Times" panose="02020603050405020304" pitchFamily="18" charset="0"/>
                  <a:cs typeface="Times" panose="02020603050405020304" pitchFamily="18" charset="0"/>
                </a:rPr>
                <a:t> </a:t>
              </a:r>
              <a:r>
                <a:rPr lang="en-US" altLang="zh-CN" sz="1400" dirty="0" smtClean="0">
                  <a:latin typeface="Times" panose="02020603050405020304" pitchFamily="18" charset="0"/>
                  <a:cs typeface="Times" panose="02020603050405020304" pitchFamily="18" charset="0"/>
                </a:rPr>
                <a:t>          </a:t>
              </a:r>
              <a:r>
                <a:rPr lang="en-US" altLang="zh-CN" sz="1400" dirty="0">
                  <a:latin typeface="Times" panose="02020603050405020304" pitchFamily="18" charset="0"/>
                  <a:cs typeface="Times" panose="02020603050405020304" pitchFamily="18" charset="0"/>
                </a:rPr>
                <a:t>Conventional majority vote label </a:t>
              </a:r>
              <a:r>
                <a:rPr lang="en-US" altLang="zh-CN" sz="1400" dirty="0" smtClean="0">
                  <a:latin typeface="Times" panose="02020603050405020304" pitchFamily="18" charset="0"/>
                  <a:cs typeface="Times" panose="02020603050405020304" pitchFamily="18" charset="0"/>
                </a:rPr>
                <a:t>fusion</a:t>
              </a:r>
              <a:endParaRPr lang="en-US" altLang="zh-CN" sz="1400" dirty="0">
                <a:latin typeface="Times" panose="02020603050405020304" pitchFamily="18" charset="0"/>
                <a:cs typeface="Times" panose="02020603050405020304" pitchFamily="18" charset="0"/>
              </a:endParaRPr>
            </a:p>
          </p:txBody>
        </p:sp>
        <p:sp>
          <p:nvSpPr>
            <p:cNvPr id="18" name="矩形 17"/>
            <p:cNvSpPr/>
            <p:nvPr/>
          </p:nvSpPr>
          <p:spPr>
            <a:xfrm>
              <a:off x="266700" y="5257800"/>
              <a:ext cx="2603500" cy="523220"/>
            </a:xfrm>
            <a:prstGeom prst="rect">
              <a:avLst/>
            </a:prstGeom>
          </p:spPr>
          <p:txBody>
            <a:bodyPr wrap="square">
              <a:spAutoFit/>
            </a:bodyPr>
            <a:lstStyle/>
            <a:p>
              <a:pPr algn="l"/>
              <a:r>
                <a:rPr lang="en-US" altLang="zh-CN" sz="1400" dirty="0">
                  <a:latin typeface="Times" panose="02020603050405020304" pitchFamily="18" charset="0"/>
                  <a:cs typeface="Times" panose="02020603050405020304" pitchFamily="18" charset="0"/>
                </a:rPr>
                <a:t>Inter-observer variation</a:t>
              </a:r>
            </a:p>
            <a:p>
              <a:pPr algn="l"/>
              <a:r>
                <a:rPr lang="en-US" altLang="zh-CN" sz="1400" dirty="0">
                  <a:latin typeface="Times" panose="02020603050405020304" pitchFamily="18" charset="0"/>
                  <a:cs typeface="Times" panose="02020603050405020304" pitchFamily="18" charset="0"/>
                </a:rPr>
                <a:t>        intra-observer </a:t>
              </a:r>
              <a:r>
                <a:rPr lang="en-US" altLang="zh-CN" sz="1400" dirty="0" smtClean="0">
                  <a:latin typeface="Times" panose="02020603050405020304" pitchFamily="18" charset="0"/>
                  <a:cs typeface="Times" panose="02020603050405020304" pitchFamily="18" charset="0"/>
                </a:rPr>
                <a:t>variation</a:t>
              </a:r>
              <a:endParaRPr lang="zh-CN" altLang="en-US" sz="1400" dirty="0">
                <a:latin typeface="Times" panose="02020603050405020304" pitchFamily="18" charset="0"/>
                <a:cs typeface="Times" panose="02020603050405020304" pitchFamily="18" charset="0"/>
              </a:endParaRPr>
            </a:p>
          </p:txBody>
        </p:sp>
        <p:pic>
          <p:nvPicPr>
            <p:cNvPr id="19" name="图片 18"/>
            <p:cNvPicPr>
              <a:picLocks noChangeAspect="1"/>
            </p:cNvPicPr>
            <p:nvPr/>
          </p:nvPicPr>
          <p:blipFill>
            <a:blip r:embed="rId4"/>
            <a:stretch>
              <a:fillRect/>
            </a:stretch>
          </p:blipFill>
          <p:spPr>
            <a:xfrm>
              <a:off x="1131771" y="2803736"/>
              <a:ext cx="2238375" cy="2105025"/>
            </a:xfrm>
            <a:prstGeom prst="rect">
              <a:avLst/>
            </a:prstGeom>
          </p:spPr>
        </p:pic>
        <p:cxnSp>
          <p:nvCxnSpPr>
            <p:cNvPr id="21" name="直接连接符 20"/>
            <p:cNvCxnSpPr/>
            <p:nvPr/>
          </p:nvCxnSpPr>
          <p:spPr bwMode="auto">
            <a:xfrm>
              <a:off x="914400" y="3124200"/>
              <a:ext cx="344369" cy="0"/>
            </a:xfrm>
            <a:prstGeom prst="lin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p:nvPr/>
          </p:nvCxnSpPr>
          <p:spPr bwMode="auto">
            <a:xfrm>
              <a:off x="431800" y="3424238"/>
              <a:ext cx="872155" cy="0"/>
            </a:xfrm>
            <a:prstGeom prst="lin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矩形 11"/>
            <p:cNvSpPr/>
            <p:nvPr/>
          </p:nvSpPr>
          <p:spPr bwMode="auto">
            <a:xfrm>
              <a:off x="413484" y="3507674"/>
              <a:ext cx="2875816" cy="184880"/>
            </a:xfrm>
            <a:prstGeom prst="rect">
              <a:avLst/>
            </a:prstGeom>
            <a:noFill/>
            <a:ln w="28575" cap="flat" cmpd="sng" algn="ctr">
              <a:solidFill>
                <a:srgbClr val="00B05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sp>
          <p:nvSpPr>
            <p:cNvPr id="28" name="矩形 27"/>
            <p:cNvSpPr/>
            <p:nvPr/>
          </p:nvSpPr>
          <p:spPr bwMode="auto">
            <a:xfrm>
              <a:off x="1177922" y="3692554"/>
              <a:ext cx="955677" cy="422246"/>
            </a:xfrm>
            <a:prstGeom prst="rect">
              <a:avLst/>
            </a:prstGeom>
            <a:noFill/>
            <a:ln w="28575" cap="flat" cmpd="sng" algn="ctr">
              <a:solidFill>
                <a:srgbClr val="0000C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cxnSp>
          <p:nvCxnSpPr>
            <p:cNvPr id="32" name="肘形连接符 31"/>
            <p:cNvCxnSpPr>
              <a:stCxn id="28" idx="1"/>
            </p:cNvCxnSpPr>
            <p:nvPr/>
          </p:nvCxnSpPr>
          <p:spPr bwMode="auto">
            <a:xfrm rot="10800000" flipV="1">
              <a:off x="685802" y="4000500"/>
              <a:ext cx="492120" cy="1341264"/>
            </a:xfrm>
            <a:prstGeom prst="bentConnector2">
              <a:avLst/>
            </a:prstGeom>
            <a:solidFill>
              <a:srgbClr val="DDDDDD"/>
            </a:solidFill>
            <a:ln w="28575" cap="flat" cmpd="sng" algn="ctr">
              <a:solidFill>
                <a:srgbClr val="0000CC"/>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10011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t>
            </a:r>
            <a:r>
              <a:rPr lang="en-US" altLang="zh-CN" baseline="30000" dirty="0"/>
              <a:t>3</a:t>
            </a:r>
            <a:r>
              <a:rPr lang="en-US" altLang="zh-CN" dirty="0"/>
              <a:t>AS: MRI </a:t>
            </a:r>
            <a:r>
              <a:rPr lang="en-US" altLang="zh-CN" dirty="0" err="1"/>
              <a:t>seg</a:t>
            </a:r>
            <a:r>
              <a:rPr lang="en-US" altLang="zh-CN" dirty="0"/>
              <a:t> results</a:t>
            </a:r>
            <a:endParaRPr lang="zh-CN" altLang="en-US" dirty="0"/>
          </a:p>
        </p:txBody>
      </p:sp>
      <p:sp>
        <p:nvSpPr>
          <p:cNvPr id="4" name="灯片编号占位符 3"/>
          <p:cNvSpPr>
            <a:spLocks noGrp="1"/>
          </p:cNvSpPr>
          <p:nvPr>
            <p:ph type="sldNum" sz="quarter" idx="4"/>
          </p:nvPr>
        </p:nvSpPr>
        <p:spPr/>
        <p:txBody>
          <a:bodyPr/>
          <a:lstStyle/>
          <a:p>
            <a:fld id="{2DA208CA-87DC-4215-820F-FC39CE0A3630}" type="slidenum">
              <a:rPr lang="zh-CN" altLang="en-US" smtClean="0"/>
              <a:t>33</a:t>
            </a:fld>
            <a:endParaRPr lang="zh-CN" altLang="en-US" dirty="0"/>
          </a:p>
        </p:txBody>
      </p:sp>
      <p:sp>
        <p:nvSpPr>
          <p:cNvPr id="6" name="矩形 5"/>
          <p:cNvSpPr/>
          <p:nvPr/>
        </p:nvSpPr>
        <p:spPr>
          <a:xfrm>
            <a:off x="762000" y="6273801"/>
            <a:ext cx="6858000" cy="457200"/>
          </a:xfrm>
          <a:prstGeom prst="rect">
            <a:avLst/>
          </a:prstGeom>
        </p:spPr>
        <p:txBody>
          <a:bodyPr wrap="square">
            <a:spAutoFit/>
          </a:bodyPr>
          <a:lstStyle/>
          <a:p>
            <a:pPr algn="just"/>
            <a:r>
              <a:rPr lang="en-US" altLang="zh-CN" sz="1200" dirty="0" smtClean="0">
                <a:latin typeface="Times" panose="02020603050405020304" pitchFamily="18" charset="0"/>
                <a:cs typeface="Times" panose="02020603050405020304" pitchFamily="18" charset="0"/>
              </a:rPr>
              <a:t>[X </a:t>
            </a:r>
            <a:r>
              <a:rPr lang="en-US" altLang="zh-CN" sz="1200" dirty="0">
                <a:latin typeface="Times" panose="02020603050405020304" pitchFamily="18" charset="0"/>
                <a:cs typeface="Times" panose="02020603050405020304" pitchFamily="18" charset="0"/>
              </a:rPr>
              <a:t>Zhuang and J Shen: Multi-scale patch and multi-modality atlases for whole heart segmentation of MRI, </a:t>
            </a:r>
            <a:endParaRPr lang="en-US" altLang="zh-CN" sz="1200" dirty="0" smtClean="0">
              <a:latin typeface="Times" panose="02020603050405020304" pitchFamily="18" charset="0"/>
              <a:cs typeface="Times" panose="02020603050405020304" pitchFamily="18" charset="0"/>
            </a:endParaRPr>
          </a:p>
          <a:p>
            <a:pPr algn="just"/>
            <a:r>
              <a:rPr lang="en-US" altLang="zh-CN" sz="1200" i="1" dirty="0" smtClean="0">
                <a:latin typeface="Times" panose="02020603050405020304" pitchFamily="18" charset="0"/>
                <a:cs typeface="Times" panose="02020603050405020304" pitchFamily="18" charset="0"/>
              </a:rPr>
              <a:t> Medical </a:t>
            </a:r>
            <a:r>
              <a:rPr lang="en-US" altLang="zh-CN" sz="1200" i="1" dirty="0">
                <a:latin typeface="Times" panose="02020603050405020304" pitchFamily="18" charset="0"/>
                <a:cs typeface="Times" panose="02020603050405020304" pitchFamily="18" charset="0"/>
              </a:rPr>
              <a:t>Image Analysis</a:t>
            </a:r>
            <a:r>
              <a:rPr lang="en-US" altLang="zh-CN" sz="1200" dirty="0">
                <a:latin typeface="Times" panose="02020603050405020304" pitchFamily="18" charset="0"/>
                <a:cs typeface="Times" panose="02020603050405020304" pitchFamily="18" charset="0"/>
              </a:rPr>
              <a:t>, </a:t>
            </a:r>
            <a:r>
              <a:rPr lang="en-US" altLang="zh-CN" sz="1200" dirty="0" smtClean="0">
                <a:latin typeface="Times" panose="02020603050405020304" pitchFamily="18" charset="0"/>
                <a:cs typeface="Times" panose="02020603050405020304" pitchFamily="18" charset="0"/>
              </a:rPr>
              <a:t>vol.31, pp.77–87 (</a:t>
            </a:r>
            <a:r>
              <a:rPr lang="en-US" altLang="zh-CN" sz="1200" dirty="0">
                <a:latin typeface="Times" panose="02020603050405020304" pitchFamily="18" charset="0"/>
                <a:cs typeface="Times" panose="02020603050405020304" pitchFamily="18" charset="0"/>
              </a:rPr>
              <a:t>2016) </a:t>
            </a:r>
            <a:r>
              <a:rPr lang="en-US" altLang="zh-CN" sz="1200" dirty="0" smtClean="0">
                <a:latin typeface="Times" panose="02020603050405020304" pitchFamily="18" charset="0"/>
                <a:cs typeface="Times" panose="02020603050405020304" pitchFamily="18" charset="0"/>
              </a:rPr>
              <a:t>] </a:t>
            </a:r>
            <a:endParaRPr lang="zh-CN" altLang="en-US" sz="1200" dirty="0">
              <a:latin typeface="Times" panose="02020603050405020304" pitchFamily="18" charset="0"/>
              <a:cs typeface="Times" panose="02020603050405020304" pitchFamily="18" charset="0"/>
            </a:endParaRPr>
          </a:p>
        </p:txBody>
      </p:sp>
      <p:sp>
        <p:nvSpPr>
          <p:cNvPr id="3" name="内容占位符 2"/>
          <p:cNvSpPr>
            <a:spLocks noGrp="1"/>
          </p:cNvSpPr>
          <p:nvPr>
            <p:ph idx="1"/>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1019175" y="1179769"/>
            <a:ext cx="7010400" cy="4873633"/>
          </a:xfrm>
          <a:prstGeom prst="rect">
            <a:avLst/>
          </a:prstGeom>
        </p:spPr>
      </p:pic>
    </p:spTree>
    <p:extLst>
      <p:ext uri="{BB962C8B-B14F-4D97-AF65-F5344CB8AC3E}">
        <p14:creationId xmlns:p14="http://schemas.microsoft.com/office/powerpoint/2010/main" val="42274322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Related publication</a:t>
            </a:r>
            <a:endParaRPr lang="zh-CN" altLang="en-US" dirty="0"/>
          </a:p>
        </p:txBody>
      </p:sp>
      <p:sp>
        <p:nvSpPr>
          <p:cNvPr id="3" name="内容占位符 2"/>
          <p:cNvSpPr>
            <a:spLocks noGrp="1"/>
          </p:cNvSpPr>
          <p:nvPr>
            <p:ph idx="1"/>
          </p:nvPr>
        </p:nvSpPr>
        <p:spPr/>
        <p:txBody>
          <a:bodyPr/>
          <a:lstStyle/>
          <a:p>
            <a:r>
              <a:rPr lang="en-GB" altLang="zh-CN" sz="1800" b="1" dirty="0">
                <a:latin typeface="Times" panose="02020603050405020304" pitchFamily="18" charset="0"/>
                <a:cs typeface="Times" panose="02020603050405020304" pitchFamily="18" charset="0"/>
              </a:rPr>
              <a:t>X Zhuang and J Shen: Multi-scale patch and multi-modality atlases for whole heart segmentation of MRI, </a:t>
            </a:r>
            <a:r>
              <a:rPr lang="en-GB" altLang="zh-CN" sz="1800" b="1" i="1" dirty="0">
                <a:latin typeface="Times" panose="02020603050405020304" pitchFamily="18" charset="0"/>
                <a:cs typeface="Times" panose="02020603050405020304" pitchFamily="18" charset="0"/>
              </a:rPr>
              <a:t>Medical Image Analysis</a:t>
            </a:r>
            <a:r>
              <a:rPr lang="en-GB" altLang="zh-CN" sz="1800" b="1" dirty="0">
                <a:latin typeface="Times" panose="02020603050405020304" pitchFamily="18" charset="0"/>
                <a:cs typeface="Times" panose="02020603050405020304" pitchFamily="18" charset="0"/>
              </a:rPr>
              <a:t>, vol.31, pp.77-87 (2016) </a:t>
            </a:r>
          </a:p>
          <a:p>
            <a:r>
              <a:rPr lang="en-GB" altLang="zh-CN" sz="1800" dirty="0">
                <a:latin typeface="Times" panose="02020603050405020304" pitchFamily="18" charset="0"/>
                <a:cs typeface="Times" panose="02020603050405020304" pitchFamily="18" charset="0"/>
              </a:rPr>
              <a:t>X Zhuang, et al.: </a:t>
            </a:r>
            <a:r>
              <a:rPr lang="en-GB" altLang="zh-CN" sz="1800" dirty="0" err="1">
                <a:latin typeface="Times" panose="02020603050405020304" pitchFamily="18" charset="0"/>
                <a:cs typeface="Times" panose="02020603050405020304" pitchFamily="18" charset="0"/>
              </a:rPr>
              <a:t>Multiatlas</a:t>
            </a:r>
            <a:r>
              <a:rPr lang="en-GB" altLang="zh-CN" sz="1800" dirty="0">
                <a:latin typeface="Times" panose="02020603050405020304" pitchFamily="18" charset="0"/>
                <a:cs typeface="Times" panose="02020603050405020304" pitchFamily="18" charset="0"/>
              </a:rPr>
              <a:t> whole heart segmentation of CT data using conditional entropy for atlas ranking and selection. </a:t>
            </a:r>
            <a:r>
              <a:rPr lang="en-GB" altLang="zh-CN" sz="1800" i="1" dirty="0">
                <a:latin typeface="Times" panose="02020603050405020304" pitchFamily="18" charset="0"/>
                <a:cs typeface="Times" panose="02020603050405020304" pitchFamily="18" charset="0"/>
              </a:rPr>
              <a:t>Medical Physics </a:t>
            </a:r>
            <a:r>
              <a:rPr lang="en-GB" altLang="zh-CN" sz="1800" dirty="0">
                <a:latin typeface="Times" panose="02020603050405020304" pitchFamily="18" charset="0"/>
                <a:cs typeface="Times" panose="02020603050405020304" pitchFamily="18" charset="0"/>
              </a:rPr>
              <a:t>42 (7), 3822-3833, 2015 </a:t>
            </a:r>
          </a:p>
          <a:p>
            <a:r>
              <a:rPr lang="en-GB" altLang="zh-CN" sz="1800" dirty="0" smtClean="0">
                <a:latin typeface="Times" panose="02020603050405020304" pitchFamily="18" charset="0"/>
                <a:cs typeface="Times" panose="02020603050405020304" pitchFamily="18" charset="0"/>
              </a:rPr>
              <a:t>X </a:t>
            </a:r>
            <a:r>
              <a:rPr lang="en-GB" altLang="zh-CN" sz="1800" dirty="0">
                <a:latin typeface="Times" panose="02020603050405020304" pitchFamily="18" charset="0"/>
                <a:cs typeface="Times" panose="02020603050405020304" pitchFamily="18" charset="0"/>
              </a:rPr>
              <a:t>Zhuang et al.: A Registration-Based Propagation Framework for Automatic Whole Heart Segmentation of Cardiac MRI. </a:t>
            </a:r>
            <a:r>
              <a:rPr lang="en-GB" altLang="zh-CN" sz="1800" i="1" dirty="0">
                <a:latin typeface="Times" panose="02020603050405020304" pitchFamily="18" charset="0"/>
                <a:cs typeface="Times" panose="02020603050405020304" pitchFamily="18" charset="0"/>
              </a:rPr>
              <a:t>IEEE Trans. Med. </a:t>
            </a:r>
            <a:r>
              <a:rPr lang="en-GB" altLang="zh-CN" sz="1800" i="1" dirty="0" err="1">
                <a:latin typeface="Times" panose="02020603050405020304" pitchFamily="18" charset="0"/>
                <a:cs typeface="Times" panose="02020603050405020304" pitchFamily="18" charset="0"/>
              </a:rPr>
              <a:t>Imag</a:t>
            </a:r>
            <a:r>
              <a:rPr lang="en-GB" altLang="zh-CN" sz="1800" i="1" dirty="0">
                <a:latin typeface="Times" panose="02020603050405020304" pitchFamily="18" charset="0"/>
                <a:cs typeface="Times" panose="02020603050405020304" pitchFamily="18" charset="0"/>
              </a:rPr>
              <a:t>.</a:t>
            </a:r>
            <a:r>
              <a:rPr lang="en-GB" altLang="zh-CN" sz="1800" dirty="0">
                <a:latin typeface="Times" panose="02020603050405020304" pitchFamily="18" charset="0"/>
                <a:cs typeface="Times" panose="02020603050405020304" pitchFamily="18" charset="0"/>
              </a:rPr>
              <a:t> 29 (9), 1612-1625, 2010.</a:t>
            </a:r>
          </a:p>
          <a:p>
            <a:r>
              <a:rPr lang="en-GB" altLang="zh-CN" sz="1800" dirty="0">
                <a:latin typeface="Times" panose="02020603050405020304" pitchFamily="18" charset="0"/>
                <a:cs typeface="Times" panose="02020603050405020304" pitchFamily="18" charset="0"/>
              </a:rPr>
              <a:t>X Zhuang: Challenges and Methodologies of Fully Automatic Whole Heart Segmentation: A Review, </a:t>
            </a:r>
            <a:r>
              <a:rPr lang="en-GB" altLang="zh-CN" sz="1800" i="1" dirty="0">
                <a:latin typeface="Times" panose="02020603050405020304" pitchFamily="18" charset="0"/>
                <a:cs typeface="Times" panose="02020603050405020304" pitchFamily="18" charset="0"/>
              </a:rPr>
              <a:t>Journal of Healthcare Engineering </a:t>
            </a:r>
            <a:r>
              <a:rPr lang="en-GB" altLang="zh-CN" sz="1800" dirty="0">
                <a:latin typeface="Times" panose="02020603050405020304" pitchFamily="18" charset="0"/>
                <a:cs typeface="Times" panose="02020603050405020304" pitchFamily="18" charset="0"/>
              </a:rPr>
              <a:t>4 (2), </a:t>
            </a:r>
            <a:r>
              <a:rPr lang="en-GB" altLang="zh-CN" sz="1800" dirty="0" smtClean="0">
                <a:latin typeface="Times" panose="02020603050405020304" pitchFamily="18" charset="0"/>
                <a:cs typeface="Times" panose="02020603050405020304" pitchFamily="18" charset="0"/>
              </a:rPr>
              <a:t>223-260</a:t>
            </a:r>
            <a:r>
              <a:rPr lang="en-GB" altLang="zh-CN" sz="1800" dirty="0">
                <a:latin typeface="Times" panose="02020603050405020304" pitchFamily="18" charset="0"/>
                <a:cs typeface="Times" panose="02020603050405020304" pitchFamily="18" charset="0"/>
              </a:rPr>
              <a:t>, 2013</a:t>
            </a:r>
          </a:p>
          <a:p>
            <a:r>
              <a:rPr lang="en-GB" altLang="zh-CN" sz="1800" dirty="0" smtClean="0">
                <a:latin typeface="Times" panose="02020603050405020304" pitchFamily="18" charset="0"/>
                <a:cs typeface="Times" panose="02020603050405020304" pitchFamily="18" charset="0"/>
              </a:rPr>
              <a:t>Tool</a:t>
            </a:r>
            <a:r>
              <a:rPr lang="en-GB" altLang="zh-CN" sz="1800" dirty="0" smtClean="0">
                <a:latin typeface="Times" panose="02020603050405020304" pitchFamily="18" charset="0"/>
                <a:cs typeface="Times" panose="02020603050405020304" pitchFamily="18" charset="0"/>
              </a:rPr>
              <a:t>: </a:t>
            </a:r>
            <a:r>
              <a:rPr lang="en-GB" altLang="zh-CN" sz="1800" dirty="0" err="1" smtClean="0">
                <a:latin typeface="Times" panose="02020603050405020304" pitchFamily="18" charset="0"/>
                <a:cs typeface="Times" panose="02020603050405020304" pitchFamily="18" charset="0"/>
              </a:rPr>
              <a:t>zxhLabelFuse</a:t>
            </a:r>
            <a:r>
              <a:rPr lang="en-GB" altLang="zh-CN" sz="1800" dirty="0" smtClean="0">
                <a:latin typeface="Times" panose="02020603050405020304" pitchFamily="18" charset="0"/>
                <a:cs typeface="Times" panose="02020603050405020304" pitchFamily="18" charset="0"/>
              </a:rPr>
              <a:t> (download from: </a:t>
            </a:r>
            <a:r>
              <a:rPr lang="en-GB" altLang="zh-CN" sz="1800" dirty="0">
                <a:latin typeface="Times" panose="02020603050405020304" pitchFamily="18" charset="0"/>
                <a:cs typeface="Times" panose="02020603050405020304" pitchFamily="18" charset="0"/>
              </a:rPr>
              <a:t>http://pan.baidu.com/s/1o67eKgM#path=%252Fzxhproj%252Fmsp_label_fusion_win)</a:t>
            </a:r>
            <a:endParaRPr lang="zh-CN" altLang="en-US" sz="1800" dirty="0">
              <a:latin typeface="Times" panose="02020603050405020304" pitchFamily="18" charset="0"/>
              <a:cs typeface="Times" panose="02020603050405020304" pitchFamily="18" charset="0"/>
            </a:endParaRPr>
          </a:p>
        </p:txBody>
      </p:sp>
      <p:sp>
        <p:nvSpPr>
          <p:cNvPr id="4" name="灯片编号占位符 3"/>
          <p:cNvSpPr>
            <a:spLocks noGrp="1"/>
          </p:cNvSpPr>
          <p:nvPr>
            <p:ph type="sldNum" sz="quarter" idx="4"/>
          </p:nvPr>
        </p:nvSpPr>
        <p:spPr/>
        <p:txBody>
          <a:bodyPr/>
          <a:lstStyle/>
          <a:p>
            <a:fld id="{2DA208CA-87DC-4215-820F-FC39CE0A3630}" type="slidenum">
              <a:rPr lang="zh-CN" altLang="en-US" smtClean="0"/>
              <a:t>34</a:t>
            </a:fld>
            <a:endParaRPr lang="zh-CN" altLang="en-US" dirty="0"/>
          </a:p>
        </p:txBody>
      </p:sp>
    </p:spTree>
    <p:extLst>
      <p:ext uri="{BB962C8B-B14F-4D97-AF65-F5344CB8AC3E}">
        <p14:creationId xmlns:p14="http://schemas.microsoft.com/office/powerpoint/2010/main" val="7773791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a:spLocks noGrp="1"/>
          </p:cNvSpPr>
          <p:nvPr>
            <p:ph idx="1"/>
          </p:nvPr>
        </p:nvSpPr>
        <p:spPr>
          <a:xfrm>
            <a:off x="431800" y="1066800"/>
            <a:ext cx="8229600" cy="5267325"/>
          </a:xfrm>
        </p:spPr>
        <p:txBody>
          <a:bodyPr/>
          <a:lstStyle/>
          <a:p>
            <a:endParaRPr lang="en-US" altLang="zh-CN" dirty="0"/>
          </a:p>
        </p:txBody>
      </p:sp>
      <p:sp>
        <p:nvSpPr>
          <p:cNvPr id="2" name="标题 1"/>
          <p:cNvSpPr>
            <a:spLocks noGrp="1"/>
          </p:cNvSpPr>
          <p:nvPr>
            <p:ph type="title"/>
          </p:nvPr>
        </p:nvSpPr>
        <p:spPr/>
        <p:txBody>
          <a:bodyPr/>
          <a:lstStyle/>
          <a:p>
            <a:r>
              <a:rPr lang="en-US" altLang="zh-CN" dirty="0"/>
              <a:t>Whole heart segmentation</a:t>
            </a:r>
          </a:p>
        </p:txBody>
      </p:sp>
      <p:grpSp>
        <p:nvGrpSpPr>
          <p:cNvPr id="10" name="组合 9"/>
          <p:cNvGrpSpPr/>
          <p:nvPr/>
        </p:nvGrpSpPr>
        <p:grpSpPr>
          <a:xfrm>
            <a:off x="624114" y="2106991"/>
            <a:ext cx="4139951" cy="4097868"/>
            <a:chOff x="264074" y="2097983"/>
            <a:chExt cx="4139951" cy="4097868"/>
          </a:xfrm>
        </p:grpSpPr>
        <p:grpSp>
          <p:nvGrpSpPr>
            <p:cNvPr id="5" name="Group 5"/>
            <p:cNvGrpSpPr>
              <a:grpSpLocks/>
            </p:cNvGrpSpPr>
            <p:nvPr/>
          </p:nvGrpSpPr>
          <p:grpSpPr bwMode="auto">
            <a:xfrm>
              <a:off x="264074" y="3961538"/>
              <a:ext cx="4139951" cy="2234313"/>
              <a:chOff x="4186697" y="3364568"/>
              <a:chExt cx="4013527" cy="1941399"/>
            </a:xfrm>
          </p:grpSpPr>
          <p:pic>
            <p:nvPicPr>
              <p:cNvPr id="6" name="Picture 10"/>
              <p:cNvPicPr>
                <a:picLocks noChangeAspect="1" noChangeArrowheads="1"/>
              </p:cNvPicPr>
              <p:nvPr/>
            </p:nvPicPr>
            <p:blipFill>
              <a:blip r:embed="rId3"/>
              <a:srcRect/>
              <a:stretch>
                <a:fillRect/>
              </a:stretch>
            </p:blipFill>
            <p:spPr bwMode="auto">
              <a:xfrm>
                <a:off x="4240250" y="3364568"/>
                <a:ext cx="3626278" cy="1464001"/>
              </a:xfrm>
              <a:prstGeom prst="rect">
                <a:avLst/>
              </a:prstGeom>
              <a:noFill/>
              <a:ln w="9525">
                <a:noFill/>
                <a:miter lim="800000"/>
                <a:headEnd/>
                <a:tailEnd/>
              </a:ln>
            </p:spPr>
          </p:pic>
          <p:sp>
            <p:nvSpPr>
              <p:cNvPr id="7" name="Rectangle 7"/>
              <p:cNvSpPr>
                <a:spLocks noChangeArrowheads="1"/>
              </p:cNvSpPr>
              <p:nvPr/>
            </p:nvSpPr>
            <p:spPr bwMode="auto">
              <a:xfrm>
                <a:off x="4186697" y="4904826"/>
                <a:ext cx="4013527" cy="401141"/>
              </a:xfrm>
              <a:prstGeom prst="rect">
                <a:avLst/>
              </a:prstGeom>
              <a:noFill/>
              <a:ln w="9525">
                <a:noFill/>
                <a:miter lim="800000"/>
                <a:headEnd/>
                <a:tailEnd/>
              </a:ln>
            </p:spPr>
            <p:txBody>
              <a:bodyPr wrap="square">
                <a:spAutoFit/>
              </a:bodyPr>
              <a:lstStyle/>
              <a:p>
                <a:pPr algn="just"/>
                <a:r>
                  <a:rPr lang="en-US" altLang="zh-CN" sz="1200" dirty="0">
                    <a:latin typeface="Times New Roman" charset="0"/>
                  </a:rPr>
                  <a:t>Left ventricle (1), right ventricle (2), left atrium (3), right </a:t>
                </a:r>
                <a:r>
                  <a:rPr lang="en-US" altLang="zh-CN" sz="1200" dirty="0" smtClean="0">
                    <a:latin typeface="Times New Roman" charset="0"/>
                  </a:rPr>
                  <a:t>atrium, </a:t>
                </a:r>
                <a:r>
                  <a:rPr lang="en-US" altLang="zh-CN" sz="1200" dirty="0">
                    <a:latin typeface="Times New Roman" charset="0"/>
                  </a:rPr>
                  <a:t>(4</a:t>
                </a:r>
                <a:r>
                  <a:rPr lang="en-US" altLang="zh-CN" sz="1200" dirty="0" smtClean="0">
                    <a:latin typeface="Times New Roman" charset="0"/>
                  </a:rPr>
                  <a:t>) </a:t>
                </a:r>
                <a:r>
                  <a:rPr lang="en-US" altLang="zh-CN" sz="1200" dirty="0">
                    <a:latin typeface="Times New Roman" charset="0"/>
                  </a:rPr>
                  <a:t>myocardium (5), pulmonary artery (6), and aorta (7).</a:t>
                </a:r>
                <a:endParaRPr lang="zh-CN" altLang="en-US" sz="1200" dirty="0">
                  <a:latin typeface="Times New Roman" charset="0"/>
                </a:endParaRPr>
              </a:p>
            </p:txBody>
          </p:sp>
        </p:grpSp>
        <p:pic>
          <p:nvPicPr>
            <p:cNvPr id="8" name="Picture 2"/>
            <p:cNvPicPr>
              <a:picLocks noChangeAspect="1" noChangeArrowheads="1"/>
            </p:cNvPicPr>
            <p:nvPr/>
          </p:nvPicPr>
          <p:blipFill>
            <a:blip r:embed="rId4"/>
            <a:srcRect/>
            <a:stretch>
              <a:fillRect/>
            </a:stretch>
          </p:blipFill>
          <p:spPr bwMode="auto">
            <a:xfrm>
              <a:off x="338618" y="2097983"/>
              <a:ext cx="3706686" cy="1779209"/>
            </a:xfrm>
            <a:prstGeom prst="rect">
              <a:avLst/>
            </a:prstGeom>
            <a:noFill/>
            <a:ln w="9525">
              <a:noFill/>
              <a:miter lim="800000"/>
              <a:headEnd/>
              <a:tailEnd/>
            </a:ln>
          </p:spPr>
        </p:pic>
      </p:grpSp>
      <p:sp>
        <p:nvSpPr>
          <p:cNvPr id="9" name="矩形 8"/>
          <p:cNvSpPr/>
          <p:nvPr/>
        </p:nvSpPr>
        <p:spPr>
          <a:xfrm>
            <a:off x="624114" y="6393333"/>
            <a:ext cx="7681686" cy="461665"/>
          </a:xfrm>
          <a:prstGeom prst="rect">
            <a:avLst/>
          </a:prstGeom>
        </p:spPr>
        <p:txBody>
          <a:bodyPr wrap="square">
            <a:spAutoFit/>
          </a:bodyPr>
          <a:lstStyle/>
          <a:p>
            <a:pPr algn="l"/>
            <a:r>
              <a:rPr lang="en-US" altLang="zh-CN" sz="1200" dirty="0" smtClean="0">
                <a:latin typeface="Times New Roman" pitchFamily="18" charset="0"/>
                <a:cs typeface="Times New Roman" pitchFamily="18" charset="0"/>
              </a:rPr>
              <a:t>X Zhuang: Challenges and Methodologies of Fully Automatic Whole Heart Segmentation: A Review, Journal of Healthcare Engineering 4 (2), 223–260, 2013</a:t>
            </a:r>
          </a:p>
        </p:txBody>
      </p:sp>
      <p:sp>
        <p:nvSpPr>
          <p:cNvPr id="11" name="矩形 10"/>
          <p:cNvSpPr/>
          <p:nvPr/>
        </p:nvSpPr>
        <p:spPr>
          <a:xfrm>
            <a:off x="1828794" y="1704462"/>
            <a:ext cx="1758495" cy="400110"/>
          </a:xfrm>
          <a:prstGeom prst="rect">
            <a:avLst/>
          </a:prstGeom>
        </p:spPr>
        <p:txBody>
          <a:bodyPr wrap="square">
            <a:spAutoFit/>
          </a:bodyPr>
          <a:lstStyle/>
          <a:p>
            <a:pPr algn="l"/>
            <a:r>
              <a:rPr lang="en-US" altLang="zh-CN" sz="2000" dirty="0">
                <a:latin typeface="Times New Roman" panose="02020603050405020304" pitchFamily="18" charset="0"/>
                <a:cs typeface="Times New Roman" panose="02020603050405020304" pitchFamily="18" charset="0"/>
              </a:rPr>
              <a:t>Cardiac MR  </a:t>
            </a:r>
            <a:r>
              <a:rPr lang="en-US" altLang="zh-CN" sz="2000" dirty="0" smtClean="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grpSp>
        <p:nvGrpSpPr>
          <p:cNvPr id="14" name="组合 13"/>
          <p:cNvGrpSpPr/>
          <p:nvPr/>
        </p:nvGrpSpPr>
        <p:grpSpPr>
          <a:xfrm>
            <a:off x="4876800" y="1741836"/>
            <a:ext cx="3962400" cy="4339650"/>
            <a:chOff x="4417889" y="1521199"/>
            <a:chExt cx="3962400" cy="4339650"/>
          </a:xfrm>
        </p:grpSpPr>
        <p:sp>
          <p:nvSpPr>
            <p:cNvPr id="12" name="矩形 11"/>
            <p:cNvSpPr/>
            <p:nvPr/>
          </p:nvSpPr>
          <p:spPr>
            <a:xfrm>
              <a:off x="4802311" y="1521199"/>
              <a:ext cx="3352800" cy="4339650"/>
            </a:xfrm>
            <a:prstGeom prst="rect">
              <a:avLst/>
            </a:prstGeom>
          </p:spPr>
          <p:txBody>
            <a:bodyPr wrap="square">
              <a:spAutoFit/>
            </a:bodyPr>
            <a:lstStyle/>
            <a:p>
              <a:pPr lvl="0"/>
              <a:r>
                <a:rPr lang="en-US" altLang="zh-CN" sz="2000" dirty="0">
                  <a:solidFill>
                    <a:srgbClr val="000000"/>
                  </a:solidFill>
                  <a:latin typeface="Times New Roman" panose="02020603050405020304" pitchFamily="18" charset="0"/>
                  <a:cs typeface="Times New Roman" panose="02020603050405020304" pitchFamily="18" charset="0"/>
                </a:rPr>
                <a:t>Cardiac </a:t>
              </a:r>
              <a:r>
                <a:rPr lang="en-US" altLang="zh-CN" sz="2000" dirty="0" smtClean="0">
                  <a:solidFill>
                    <a:srgbClr val="000000"/>
                  </a:solidFill>
                  <a:latin typeface="Times New Roman" panose="02020603050405020304" pitchFamily="18" charset="0"/>
                  <a:cs typeface="Times New Roman" panose="02020603050405020304" pitchFamily="18" charset="0"/>
                </a:rPr>
                <a:t>CT</a:t>
              </a:r>
            </a:p>
            <a:p>
              <a:pPr lvl="0"/>
              <a:endParaRPr lang="en-US" altLang="zh-CN" sz="2000" dirty="0" smtClean="0">
                <a:solidFill>
                  <a:srgbClr val="000000"/>
                </a:solidFill>
                <a:latin typeface="Times New Roman" panose="02020603050405020304" pitchFamily="18" charset="0"/>
                <a:cs typeface="Times New Roman" panose="02020603050405020304" pitchFamily="18" charset="0"/>
              </a:endParaRPr>
            </a:p>
            <a:p>
              <a:pPr lvl="0"/>
              <a:endParaRPr lang="en-US" altLang="zh-CN" sz="2000" dirty="0">
                <a:solidFill>
                  <a:srgbClr val="000000"/>
                </a:solidFill>
                <a:latin typeface="Times New Roman" panose="02020603050405020304" pitchFamily="18" charset="0"/>
                <a:cs typeface="Times New Roman" panose="02020603050405020304" pitchFamily="18" charset="0"/>
              </a:endParaRPr>
            </a:p>
            <a:p>
              <a:pPr lvl="0"/>
              <a:endParaRPr lang="en-US" altLang="zh-CN" sz="2000" dirty="0" smtClean="0">
                <a:solidFill>
                  <a:srgbClr val="000000"/>
                </a:solidFill>
                <a:latin typeface="Times New Roman" panose="02020603050405020304" pitchFamily="18" charset="0"/>
                <a:cs typeface="Times New Roman" panose="02020603050405020304" pitchFamily="18" charset="0"/>
              </a:endParaRPr>
            </a:p>
            <a:p>
              <a:pPr lvl="0"/>
              <a:endParaRPr lang="en-US" altLang="zh-CN" sz="2000" dirty="0">
                <a:solidFill>
                  <a:srgbClr val="000000"/>
                </a:solidFill>
                <a:latin typeface="Times New Roman" panose="02020603050405020304" pitchFamily="18" charset="0"/>
                <a:cs typeface="Times New Roman" panose="02020603050405020304" pitchFamily="18" charset="0"/>
              </a:endParaRPr>
            </a:p>
            <a:p>
              <a:pPr lvl="0"/>
              <a:endParaRPr lang="en-US" altLang="zh-CN" sz="2000" dirty="0" smtClean="0">
                <a:solidFill>
                  <a:srgbClr val="000000"/>
                </a:solidFill>
                <a:latin typeface="Times New Roman" panose="02020603050405020304" pitchFamily="18" charset="0"/>
                <a:cs typeface="Times New Roman" panose="02020603050405020304" pitchFamily="18" charset="0"/>
              </a:endParaRPr>
            </a:p>
            <a:p>
              <a:pPr lvl="0"/>
              <a:endParaRPr lang="en-US" altLang="zh-CN" sz="2000" dirty="0">
                <a:solidFill>
                  <a:srgbClr val="000000"/>
                </a:solidFill>
                <a:latin typeface="Times New Roman" panose="02020603050405020304" pitchFamily="18" charset="0"/>
                <a:cs typeface="Times New Roman" panose="02020603050405020304" pitchFamily="18" charset="0"/>
              </a:endParaRPr>
            </a:p>
            <a:p>
              <a:pPr lvl="0"/>
              <a:endParaRPr lang="en-US" altLang="zh-CN" sz="2000" dirty="0" smtClean="0">
                <a:solidFill>
                  <a:srgbClr val="000000"/>
                </a:solidFill>
                <a:latin typeface="Times New Roman" panose="02020603050405020304" pitchFamily="18" charset="0"/>
                <a:cs typeface="Times New Roman" panose="02020603050405020304" pitchFamily="18" charset="0"/>
              </a:endParaRPr>
            </a:p>
            <a:p>
              <a:pPr lvl="0"/>
              <a:endParaRPr lang="en-US" altLang="zh-CN" sz="2000" dirty="0">
                <a:solidFill>
                  <a:srgbClr val="000000"/>
                </a:solidFill>
                <a:latin typeface="Times New Roman" panose="02020603050405020304" pitchFamily="18" charset="0"/>
                <a:cs typeface="Times New Roman" panose="02020603050405020304" pitchFamily="18" charset="0"/>
              </a:endParaRPr>
            </a:p>
            <a:p>
              <a:pPr lvl="0"/>
              <a:endParaRPr lang="en-US" altLang="zh-CN" sz="2000" dirty="0" smtClean="0">
                <a:solidFill>
                  <a:srgbClr val="000000"/>
                </a:solidFill>
                <a:latin typeface="Times New Roman" panose="02020603050405020304" pitchFamily="18" charset="0"/>
                <a:cs typeface="Times New Roman" panose="02020603050405020304" pitchFamily="18" charset="0"/>
              </a:endParaRPr>
            </a:p>
            <a:p>
              <a:pPr lvl="0"/>
              <a:endParaRPr lang="en-US" altLang="zh-CN" sz="2000" dirty="0">
                <a:solidFill>
                  <a:srgbClr val="000000"/>
                </a:solidFill>
                <a:latin typeface="Times New Roman" panose="02020603050405020304" pitchFamily="18" charset="0"/>
                <a:cs typeface="Times New Roman" panose="02020603050405020304" pitchFamily="18" charset="0"/>
              </a:endParaRPr>
            </a:p>
            <a:p>
              <a:pPr lvl="0"/>
              <a:endParaRPr lang="en-US" altLang="zh-CN" sz="2000" dirty="0" smtClean="0">
                <a:solidFill>
                  <a:srgbClr val="000000"/>
                </a:solidFill>
                <a:latin typeface="Times New Roman" panose="02020603050405020304" pitchFamily="18" charset="0"/>
                <a:cs typeface="Times New Roman" panose="02020603050405020304" pitchFamily="18" charset="0"/>
              </a:endParaRPr>
            </a:p>
            <a:p>
              <a:pPr lvl="0"/>
              <a:endParaRPr lang="en-US" altLang="zh-CN" sz="2000" dirty="0">
                <a:solidFill>
                  <a:srgbClr val="000000"/>
                </a:solidFill>
                <a:latin typeface="Times New Roman" panose="02020603050405020304" pitchFamily="18" charset="0"/>
                <a:cs typeface="Times New Roman" panose="02020603050405020304" pitchFamily="18" charset="0"/>
              </a:endParaRPr>
            </a:p>
            <a:p>
              <a:pPr lvl="0"/>
              <a:r>
                <a:rPr lang="en-US" altLang="zh-CN" sz="1600" dirty="0" smtClean="0">
                  <a:solidFill>
                    <a:srgbClr val="000000"/>
                  </a:solidFill>
                  <a:latin typeface="Times New Roman" panose="02020603050405020304" pitchFamily="18" charset="0"/>
                  <a:cs typeface="Times New Roman" panose="02020603050405020304" pitchFamily="18" charset="0"/>
                </a:rPr>
                <a:t>3D rendering</a:t>
              </a:r>
              <a:endParaRPr lang="zh-CN" altLang="en-US" sz="1600" dirty="0">
                <a:solidFill>
                  <a:srgbClr val="000000"/>
                </a:solidFill>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7889" y="1885234"/>
              <a:ext cx="3962400" cy="3647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灯片编号占位符 2"/>
          <p:cNvSpPr>
            <a:spLocks noGrp="1"/>
          </p:cNvSpPr>
          <p:nvPr>
            <p:ph type="sldNum" sz="quarter" idx="4"/>
          </p:nvPr>
        </p:nvSpPr>
        <p:spPr/>
        <p:txBody>
          <a:bodyPr/>
          <a:lstStyle/>
          <a:p>
            <a:fld id="{2DA208CA-87DC-4215-820F-FC39CE0A3630}" type="slidenum">
              <a:rPr lang="zh-CN" altLang="en-US" smtClean="0"/>
              <a:t>4</a:t>
            </a:fld>
            <a:endParaRPr lang="zh-CN" altLang="en-US" dirty="0"/>
          </a:p>
        </p:txBody>
      </p:sp>
    </p:spTree>
    <p:extLst>
      <p:ext uri="{BB962C8B-B14F-4D97-AF65-F5344CB8AC3E}">
        <p14:creationId xmlns:p14="http://schemas.microsoft.com/office/powerpoint/2010/main" val="136944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a:spLocks noGrp="1"/>
          </p:cNvSpPr>
          <p:nvPr>
            <p:ph idx="1"/>
          </p:nvPr>
        </p:nvSpPr>
        <p:spPr>
          <a:xfrm>
            <a:off x="431800" y="1066800"/>
            <a:ext cx="8229600" cy="5267325"/>
          </a:xfrm>
        </p:spPr>
        <p:txBody>
          <a:bodyPr/>
          <a:lstStyle/>
          <a:p>
            <a:r>
              <a:rPr lang="en-US" altLang="zh-CN" dirty="0" smtClean="0"/>
              <a:t>Challenges</a:t>
            </a:r>
            <a:r>
              <a:rPr lang="en-US" altLang="zh-CN" sz="1800" dirty="0" smtClean="0"/>
              <a:t> </a:t>
            </a:r>
          </a:p>
          <a:p>
            <a:pPr lvl="1">
              <a:buFont typeface="+mj-lt"/>
              <a:buAutoNum type="alphaLcParenR"/>
            </a:pPr>
            <a:r>
              <a:rPr lang="en-US" altLang="zh-CN" sz="1600" dirty="0" smtClean="0"/>
              <a:t>shape variations </a:t>
            </a:r>
          </a:p>
          <a:p>
            <a:pPr lvl="1">
              <a:buFont typeface="+mj-lt"/>
              <a:buAutoNum type="alphaLcParenR"/>
            </a:pPr>
            <a:r>
              <a:rPr lang="en-US" altLang="zh-CN" sz="1600" dirty="0" smtClean="0"/>
              <a:t>indistinct boundaries</a:t>
            </a:r>
          </a:p>
          <a:p>
            <a:pPr lvl="1">
              <a:buFont typeface="+mj-lt"/>
              <a:buAutoNum type="alphaLcParenR"/>
            </a:pPr>
            <a:r>
              <a:rPr lang="en-US" altLang="zh-CN" sz="1600" dirty="0" smtClean="0"/>
              <a:t>appearance</a:t>
            </a:r>
            <a:endParaRPr lang="en-US" altLang="zh-CN" sz="2800" dirty="0"/>
          </a:p>
        </p:txBody>
      </p:sp>
      <p:sp>
        <p:nvSpPr>
          <p:cNvPr id="2" name="标题 1"/>
          <p:cNvSpPr>
            <a:spLocks noGrp="1"/>
          </p:cNvSpPr>
          <p:nvPr>
            <p:ph type="title"/>
          </p:nvPr>
        </p:nvSpPr>
        <p:spPr/>
        <p:txBody>
          <a:bodyPr/>
          <a:lstStyle/>
          <a:p>
            <a:r>
              <a:rPr lang="en-US" altLang="zh-CN" dirty="0"/>
              <a:t>Whole heart segmentation</a:t>
            </a:r>
          </a:p>
        </p:txBody>
      </p:sp>
      <p:sp>
        <p:nvSpPr>
          <p:cNvPr id="9" name="矩形 8"/>
          <p:cNvSpPr/>
          <p:nvPr/>
        </p:nvSpPr>
        <p:spPr>
          <a:xfrm>
            <a:off x="624114" y="6393333"/>
            <a:ext cx="7681686" cy="461665"/>
          </a:xfrm>
          <a:prstGeom prst="rect">
            <a:avLst/>
          </a:prstGeom>
        </p:spPr>
        <p:txBody>
          <a:bodyPr wrap="square">
            <a:spAutoFit/>
          </a:bodyPr>
          <a:lstStyle/>
          <a:p>
            <a:pPr algn="l"/>
            <a:r>
              <a:rPr lang="en-US" altLang="zh-CN" sz="1200" dirty="0" smtClean="0">
                <a:latin typeface="Times New Roman" pitchFamily="18" charset="0"/>
                <a:cs typeface="Times New Roman" pitchFamily="18" charset="0"/>
              </a:rPr>
              <a:t>X Zhuang: Challenges and Methodologies of Fully Automatic Whole Heart Segmentation: A Review, Journal of Healthcare Engineering 4 (2), 223–260, 2013</a:t>
            </a:r>
          </a:p>
        </p:txBody>
      </p:sp>
      <p:sp>
        <p:nvSpPr>
          <p:cNvPr id="3" name="灯片编号占位符 2"/>
          <p:cNvSpPr>
            <a:spLocks noGrp="1"/>
          </p:cNvSpPr>
          <p:nvPr>
            <p:ph type="sldNum" sz="quarter" idx="4"/>
          </p:nvPr>
        </p:nvSpPr>
        <p:spPr/>
        <p:txBody>
          <a:bodyPr/>
          <a:lstStyle/>
          <a:p>
            <a:fld id="{2DA208CA-87DC-4215-820F-FC39CE0A3630}" type="slidenum">
              <a:rPr lang="zh-CN" altLang="en-US" smtClean="0"/>
              <a:t>5</a:t>
            </a:fld>
            <a:endParaRPr lang="zh-CN" altLang="en-US" dirty="0"/>
          </a:p>
        </p:txBody>
      </p:sp>
      <p:pic>
        <p:nvPicPr>
          <p:cNvPr id="4" name="图片 3"/>
          <p:cNvPicPr>
            <a:picLocks noChangeAspect="1"/>
          </p:cNvPicPr>
          <p:nvPr/>
        </p:nvPicPr>
        <p:blipFill>
          <a:blip r:embed="rId3"/>
          <a:stretch>
            <a:fillRect/>
          </a:stretch>
        </p:blipFill>
        <p:spPr>
          <a:xfrm>
            <a:off x="3378200" y="1369754"/>
            <a:ext cx="5765800" cy="4661416"/>
          </a:xfrm>
          <a:prstGeom prst="rect">
            <a:avLst/>
          </a:prstGeom>
        </p:spPr>
      </p:pic>
    </p:spTree>
    <p:extLst>
      <p:ext uri="{BB962C8B-B14F-4D97-AF65-F5344CB8AC3E}">
        <p14:creationId xmlns:p14="http://schemas.microsoft.com/office/powerpoint/2010/main" val="10770955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a:spLocks noGrp="1"/>
          </p:cNvSpPr>
          <p:nvPr>
            <p:ph idx="1"/>
          </p:nvPr>
        </p:nvSpPr>
        <p:spPr>
          <a:xfrm>
            <a:off x="431800" y="1066800"/>
            <a:ext cx="8229600" cy="5267325"/>
          </a:xfrm>
        </p:spPr>
        <p:txBody>
          <a:bodyPr/>
          <a:lstStyle/>
          <a:p>
            <a:pPr lvl="0"/>
            <a:r>
              <a:rPr lang="en-US" altLang="zh-CN" dirty="0" smtClean="0"/>
              <a:t>Challenges</a:t>
            </a:r>
            <a:endParaRPr lang="en-US" altLang="zh-CN" dirty="0"/>
          </a:p>
        </p:txBody>
      </p:sp>
      <p:sp>
        <p:nvSpPr>
          <p:cNvPr id="2" name="标题 1"/>
          <p:cNvSpPr>
            <a:spLocks noGrp="1"/>
          </p:cNvSpPr>
          <p:nvPr>
            <p:ph type="title"/>
          </p:nvPr>
        </p:nvSpPr>
        <p:spPr/>
        <p:txBody>
          <a:bodyPr/>
          <a:lstStyle/>
          <a:p>
            <a:r>
              <a:rPr lang="en-US" altLang="zh-CN" dirty="0"/>
              <a:t>Whole heart segmentation</a:t>
            </a:r>
          </a:p>
        </p:txBody>
      </p:sp>
      <p:sp>
        <p:nvSpPr>
          <p:cNvPr id="9" name="矩形 8"/>
          <p:cNvSpPr/>
          <p:nvPr/>
        </p:nvSpPr>
        <p:spPr>
          <a:xfrm>
            <a:off x="624114" y="6393333"/>
            <a:ext cx="7681686" cy="461665"/>
          </a:xfrm>
          <a:prstGeom prst="rect">
            <a:avLst/>
          </a:prstGeom>
        </p:spPr>
        <p:txBody>
          <a:bodyPr wrap="square">
            <a:spAutoFit/>
          </a:bodyPr>
          <a:lstStyle/>
          <a:p>
            <a:pPr algn="l"/>
            <a:r>
              <a:rPr lang="en-US" altLang="zh-CN" sz="1200" dirty="0" smtClean="0">
                <a:latin typeface="Times New Roman" pitchFamily="18" charset="0"/>
                <a:cs typeface="Times New Roman" pitchFamily="18" charset="0"/>
              </a:rPr>
              <a:t>X Zhuang: Challenges and Methodologies of Fully Automatic Whole Heart Segmentation: A Review, Journal of Healthcare Engineering 4 (2), 223–260, 2013</a:t>
            </a:r>
          </a:p>
        </p:txBody>
      </p:sp>
      <p:sp>
        <p:nvSpPr>
          <p:cNvPr id="3" name="灯片编号占位符 2"/>
          <p:cNvSpPr>
            <a:spLocks noGrp="1"/>
          </p:cNvSpPr>
          <p:nvPr>
            <p:ph type="sldNum" sz="quarter" idx="4"/>
          </p:nvPr>
        </p:nvSpPr>
        <p:spPr/>
        <p:txBody>
          <a:bodyPr/>
          <a:lstStyle/>
          <a:p>
            <a:fld id="{2DA208CA-87DC-4215-820F-FC39CE0A3630}" type="slidenum">
              <a:rPr lang="zh-CN" altLang="en-US" smtClean="0"/>
              <a:t>6</a:t>
            </a:fld>
            <a:endParaRPr lang="zh-CN" altLang="en-US" dirty="0"/>
          </a:p>
        </p:txBody>
      </p:sp>
      <p:sp>
        <p:nvSpPr>
          <p:cNvPr id="15" name="矩形 14"/>
          <p:cNvSpPr/>
          <p:nvPr/>
        </p:nvSpPr>
        <p:spPr>
          <a:xfrm>
            <a:off x="431800" y="6552129"/>
            <a:ext cx="4641421" cy="276999"/>
          </a:xfrm>
          <a:prstGeom prst="rect">
            <a:avLst/>
          </a:prstGeom>
        </p:spPr>
        <p:txBody>
          <a:bodyPr wrap="square">
            <a:spAutoFit/>
          </a:bodyPr>
          <a:lstStyle/>
          <a:p>
            <a:pPr algn="just"/>
            <a:r>
              <a:rPr lang="en-GB" altLang="zh-CN" sz="1200" kern="0" dirty="0" smtClean="0">
                <a:latin typeface="Times New Roman"/>
              </a:rPr>
              <a:t>[</a:t>
            </a:r>
            <a:r>
              <a:rPr lang="en-GB" altLang="zh-CN" sz="1200" kern="0" dirty="0" err="1" smtClean="0">
                <a:latin typeface="Times New Roman"/>
              </a:rPr>
              <a:t>Ecabert</a:t>
            </a:r>
            <a:r>
              <a:rPr lang="en-GB" altLang="zh-CN" sz="1200" kern="0" dirty="0" smtClean="0">
                <a:latin typeface="Times New Roman"/>
              </a:rPr>
              <a:t> et al. </a:t>
            </a:r>
            <a:r>
              <a:rPr lang="en-GB" altLang="zh-CN" sz="1200" i="1" kern="0" dirty="0" smtClean="0">
                <a:latin typeface="Times New Roman"/>
              </a:rPr>
              <a:t>IEEE </a:t>
            </a:r>
            <a:r>
              <a:rPr lang="en-GB" altLang="zh-CN" sz="1200" i="1" kern="0" dirty="0">
                <a:latin typeface="Times New Roman"/>
              </a:rPr>
              <a:t>Trans. Med. </a:t>
            </a:r>
            <a:r>
              <a:rPr lang="en-GB" altLang="zh-CN" sz="1200" i="1" kern="0" dirty="0" err="1">
                <a:latin typeface="Times New Roman"/>
              </a:rPr>
              <a:t>Imag</a:t>
            </a:r>
            <a:r>
              <a:rPr lang="en-GB" altLang="zh-CN" sz="1200" i="1" kern="0" dirty="0">
                <a:latin typeface="Times New Roman"/>
              </a:rPr>
              <a:t>.</a:t>
            </a:r>
            <a:r>
              <a:rPr lang="en-GB" altLang="zh-CN" sz="1200" kern="0" dirty="0">
                <a:latin typeface="Times New Roman"/>
              </a:rPr>
              <a:t> </a:t>
            </a:r>
            <a:r>
              <a:rPr lang="en-GB" altLang="zh-CN" sz="1200" kern="0" dirty="0" smtClean="0">
                <a:latin typeface="Times New Roman"/>
                <a:ea typeface="ＭＳ Ｐゴシック" pitchFamily="34" charset="-128"/>
              </a:rPr>
              <a:t>27 </a:t>
            </a:r>
            <a:r>
              <a:rPr lang="en-GB" altLang="zh-CN" sz="1200" kern="0" dirty="0">
                <a:latin typeface="Times New Roman"/>
                <a:ea typeface="ＭＳ Ｐゴシック" pitchFamily="34" charset="-128"/>
              </a:rPr>
              <a:t>(9), </a:t>
            </a:r>
            <a:r>
              <a:rPr lang="en-GB" altLang="zh-CN" sz="1200" kern="0" dirty="0" smtClean="0">
                <a:latin typeface="Times New Roman"/>
                <a:ea typeface="ＭＳ Ｐゴシック" pitchFamily="34" charset="-128"/>
              </a:rPr>
              <a:t>1189-1201, 2008</a:t>
            </a:r>
            <a:r>
              <a:rPr lang="en-GB" altLang="zh-CN" sz="1200" kern="0" dirty="0" smtClean="0">
                <a:latin typeface="Times New Roman"/>
              </a:rPr>
              <a:t>.]</a:t>
            </a:r>
            <a:endParaRPr lang="en-US" altLang="zh-CN" sz="1200" dirty="0"/>
          </a:p>
        </p:txBody>
      </p:sp>
      <p:pic>
        <p:nvPicPr>
          <p:cNvPr id="16" name="图片 15"/>
          <p:cNvPicPr>
            <a:picLocks noChangeAspect="1"/>
          </p:cNvPicPr>
          <p:nvPr/>
        </p:nvPicPr>
        <p:blipFill>
          <a:blip r:embed="rId3"/>
          <a:stretch>
            <a:fillRect/>
          </a:stretch>
        </p:blipFill>
        <p:spPr>
          <a:xfrm>
            <a:off x="1524000" y="1752601"/>
            <a:ext cx="6411325" cy="4077950"/>
          </a:xfrm>
          <a:prstGeom prst="rect">
            <a:avLst/>
          </a:prstGeom>
        </p:spPr>
      </p:pic>
      <p:sp>
        <p:nvSpPr>
          <p:cNvPr id="18" name="矩形 17"/>
          <p:cNvSpPr/>
          <p:nvPr/>
        </p:nvSpPr>
        <p:spPr>
          <a:xfrm>
            <a:off x="1524000" y="5822666"/>
            <a:ext cx="6431203" cy="307777"/>
          </a:xfrm>
          <a:prstGeom prst="rect">
            <a:avLst/>
          </a:prstGeom>
        </p:spPr>
        <p:txBody>
          <a:bodyPr wrap="square">
            <a:spAutoFit/>
          </a:bodyPr>
          <a:lstStyle/>
          <a:p>
            <a:pPr algn="just"/>
            <a:r>
              <a:rPr lang="en-GB" altLang="zh-CN" sz="1400" kern="0" dirty="0" smtClean="0">
                <a:latin typeface="Times New Roman"/>
              </a:rPr>
              <a:t>Left enhanced                            Whole heart enhanced                Right enhanced  </a:t>
            </a:r>
            <a:endParaRPr lang="en-US" altLang="zh-CN" sz="1400" dirty="0"/>
          </a:p>
        </p:txBody>
      </p:sp>
    </p:spTree>
    <p:extLst>
      <p:ext uri="{BB962C8B-B14F-4D97-AF65-F5344CB8AC3E}">
        <p14:creationId xmlns:p14="http://schemas.microsoft.com/office/powerpoint/2010/main" val="3557368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Whole heart segmentation</a:t>
            </a:r>
            <a:endParaRPr lang="zh-CN" altLang="en-US" dirty="0"/>
          </a:p>
        </p:txBody>
      </p:sp>
      <p:sp>
        <p:nvSpPr>
          <p:cNvPr id="3" name="内容占位符 2"/>
          <p:cNvSpPr>
            <a:spLocks noGrp="1"/>
          </p:cNvSpPr>
          <p:nvPr>
            <p:ph idx="1"/>
          </p:nvPr>
        </p:nvSpPr>
        <p:spPr/>
        <p:txBody>
          <a:bodyPr/>
          <a:lstStyle/>
          <a:p>
            <a:r>
              <a:rPr lang="en-US" altLang="zh-CN" dirty="0" smtClean="0"/>
              <a:t>Methods</a:t>
            </a:r>
            <a:endParaRPr lang="zh-CN" altLang="en-US" dirty="0"/>
          </a:p>
        </p:txBody>
      </p:sp>
      <p:pic>
        <p:nvPicPr>
          <p:cNvPr id="6" name="Picture 2"/>
          <p:cNvPicPr>
            <a:picLocks noChangeAspect="1" noChangeArrowheads="1"/>
          </p:cNvPicPr>
          <p:nvPr/>
        </p:nvPicPr>
        <p:blipFill>
          <a:blip r:embed="rId3"/>
          <a:srcRect/>
          <a:stretch>
            <a:fillRect/>
          </a:stretch>
        </p:blipFill>
        <p:spPr bwMode="auto">
          <a:xfrm>
            <a:off x="1143000" y="1663682"/>
            <a:ext cx="5867400" cy="4118061"/>
          </a:xfrm>
          <a:prstGeom prst="rect">
            <a:avLst/>
          </a:prstGeom>
          <a:noFill/>
          <a:ln w="9525">
            <a:noFill/>
            <a:miter lim="800000"/>
            <a:headEnd/>
            <a:tailEnd/>
          </a:ln>
        </p:spPr>
      </p:pic>
      <p:sp>
        <p:nvSpPr>
          <p:cNvPr id="8" name="矩形 7"/>
          <p:cNvSpPr/>
          <p:nvPr/>
        </p:nvSpPr>
        <p:spPr bwMode="auto">
          <a:xfrm>
            <a:off x="2819400" y="2362200"/>
            <a:ext cx="2895600" cy="457200"/>
          </a:xfrm>
          <a:prstGeom prst="rect">
            <a:avLst/>
          </a:prstGeom>
          <a:noFill/>
          <a:ln w="28575" cap="flat" cmpd="sng" algn="ctr">
            <a:solidFill>
              <a:srgbClr val="922706"/>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sp>
        <p:nvSpPr>
          <p:cNvPr id="9" name="矩形 8"/>
          <p:cNvSpPr/>
          <p:nvPr/>
        </p:nvSpPr>
        <p:spPr bwMode="auto">
          <a:xfrm>
            <a:off x="1054100" y="2755900"/>
            <a:ext cx="1409700" cy="1219200"/>
          </a:xfrm>
          <a:prstGeom prst="rect">
            <a:avLst/>
          </a:prstGeom>
          <a:noFill/>
          <a:ln w="28575" cap="flat" cmpd="sng" algn="ctr">
            <a:solidFill>
              <a:srgbClr val="922706"/>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sp>
        <p:nvSpPr>
          <p:cNvPr id="10" name="矩形 9"/>
          <p:cNvSpPr/>
          <p:nvPr/>
        </p:nvSpPr>
        <p:spPr bwMode="auto">
          <a:xfrm>
            <a:off x="1054100" y="4445000"/>
            <a:ext cx="1638300" cy="304800"/>
          </a:xfrm>
          <a:prstGeom prst="rect">
            <a:avLst/>
          </a:prstGeom>
          <a:noFill/>
          <a:ln w="28575" cap="flat" cmpd="sng" algn="ctr">
            <a:solidFill>
              <a:srgbClr val="922706"/>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sp>
        <p:nvSpPr>
          <p:cNvPr id="11" name="矩形 10"/>
          <p:cNvSpPr/>
          <p:nvPr/>
        </p:nvSpPr>
        <p:spPr>
          <a:xfrm>
            <a:off x="624114" y="6393333"/>
            <a:ext cx="7681686" cy="461665"/>
          </a:xfrm>
          <a:prstGeom prst="rect">
            <a:avLst/>
          </a:prstGeom>
        </p:spPr>
        <p:txBody>
          <a:bodyPr wrap="square">
            <a:spAutoFit/>
          </a:bodyPr>
          <a:lstStyle/>
          <a:p>
            <a:pPr algn="l"/>
            <a:r>
              <a:rPr lang="en-US" altLang="zh-CN" sz="1200" dirty="0" smtClean="0">
                <a:latin typeface="Times New Roman" pitchFamily="18" charset="0"/>
                <a:cs typeface="Times New Roman" pitchFamily="18" charset="0"/>
              </a:rPr>
              <a:t>X Zhuang: Challenges and Methodologies of Fully Automatic Whole Heart Segmentation: A Review, Journal of Healthcare Engineering 4 (2), 223–260, 2013</a:t>
            </a:r>
          </a:p>
        </p:txBody>
      </p:sp>
      <p:sp>
        <p:nvSpPr>
          <p:cNvPr id="7" name="灯片编号占位符 6"/>
          <p:cNvSpPr>
            <a:spLocks noGrp="1"/>
          </p:cNvSpPr>
          <p:nvPr>
            <p:ph type="sldNum" sz="quarter" idx="4"/>
          </p:nvPr>
        </p:nvSpPr>
        <p:spPr/>
        <p:txBody>
          <a:bodyPr/>
          <a:lstStyle/>
          <a:p>
            <a:fld id="{2DA208CA-87DC-4215-820F-FC39CE0A3630}" type="slidenum">
              <a:rPr lang="zh-CN" altLang="en-US" smtClean="0"/>
              <a:t>7</a:t>
            </a:fld>
            <a:endParaRPr lang="zh-CN" altLang="en-US" dirty="0"/>
          </a:p>
        </p:txBody>
      </p:sp>
      <p:pic>
        <p:nvPicPr>
          <p:cNvPr id="12" name="Picture 4" descr="D:\1_notes\workatsari\reportresult\video\mine\DuPh4EDsegmentanimation_2view.gif"/>
          <p:cNvPicPr>
            <a:picLocks noChangeAspect="1" noChangeArrowheads="1" noCrop="1"/>
          </p:cNvPicPr>
          <p:nvPr/>
        </p:nvPicPr>
        <p:blipFill>
          <a:blip r:embed="rId4"/>
          <a:srcRect/>
          <a:stretch>
            <a:fillRect/>
          </a:stretch>
        </p:blipFill>
        <p:spPr bwMode="auto">
          <a:xfrm>
            <a:off x="6925236" y="2590800"/>
            <a:ext cx="2091764" cy="2085954"/>
          </a:xfrm>
          <a:prstGeom prst="rect">
            <a:avLst/>
          </a:prstGeom>
          <a:noFill/>
        </p:spPr>
      </p:pic>
    </p:spTree>
    <p:extLst>
      <p:ext uri="{BB962C8B-B14F-4D97-AF65-F5344CB8AC3E}">
        <p14:creationId xmlns:p14="http://schemas.microsoft.com/office/powerpoint/2010/main" val="22166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proposed registration</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
          </p:nvPr>
        </p:nvSpPr>
        <p:spPr/>
        <p:txBody>
          <a:bodyPr/>
          <a:lstStyle/>
          <a:p>
            <a:fld id="{2DA208CA-87DC-4215-820F-FC39CE0A3630}" type="slidenum">
              <a:rPr lang="zh-CN" altLang="en-US" smtClean="0"/>
              <a:t>8</a:t>
            </a:fld>
            <a:endParaRPr lang="zh-CN" altLang="en-US" dirty="0"/>
          </a:p>
        </p:txBody>
      </p:sp>
      <p:pic>
        <p:nvPicPr>
          <p:cNvPr id="5" name="图片 4"/>
          <p:cNvPicPr>
            <a:picLocks noChangeAspect="1"/>
          </p:cNvPicPr>
          <p:nvPr/>
        </p:nvPicPr>
        <p:blipFill>
          <a:blip r:embed="rId2"/>
          <a:stretch>
            <a:fillRect/>
          </a:stretch>
        </p:blipFill>
        <p:spPr>
          <a:xfrm>
            <a:off x="-37242" y="575542"/>
            <a:ext cx="4876800" cy="6468916"/>
          </a:xfrm>
          <a:prstGeom prst="rect">
            <a:avLst/>
          </a:prstGeom>
        </p:spPr>
      </p:pic>
      <p:grpSp>
        <p:nvGrpSpPr>
          <p:cNvPr id="11" name="组合 10"/>
          <p:cNvGrpSpPr>
            <a:grpSpLocks noChangeAspect="1"/>
          </p:cNvGrpSpPr>
          <p:nvPr/>
        </p:nvGrpSpPr>
        <p:grpSpPr>
          <a:xfrm>
            <a:off x="4063919" y="2387278"/>
            <a:ext cx="5003881" cy="2879903"/>
            <a:chOff x="2889149" y="3258121"/>
            <a:chExt cx="6254851" cy="3599879"/>
          </a:xfrm>
        </p:grpSpPr>
        <p:pic>
          <p:nvPicPr>
            <p:cNvPr id="9" name="图片 8"/>
            <p:cNvPicPr>
              <a:picLocks noChangeAspect="1"/>
            </p:cNvPicPr>
            <p:nvPr/>
          </p:nvPicPr>
          <p:blipFill>
            <a:blip r:embed="rId3"/>
            <a:stretch>
              <a:fillRect/>
            </a:stretch>
          </p:blipFill>
          <p:spPr>
            <a:xfrm>
              <a:off x="2889149" y="3912840"/>
              <a:ext cx="6254851" cy="2945160"/>
            </a:xfrm>
            <a:prstGeom prst="rect">
              <a:avLst/>
            </a:prstGeom>
          </p:spPr>
        </p:pic>
        <p:pic>
          <p:nvPicPr>
            <p:cNvPr id="10" name="图片 9"/>
            <p:cNvPicPr>
              <a:picLocks noChangeAspect="1"/>
            </p:cNvPicPr>
            <p:nvPr/>
          </p:nvPicPr>
          <p:blipFill>
            <a:blip r:embed="rId4"/>
            <a:stretch>
              <a:fillRect/>
            </a:stretch>
          </p:blipFill>
          <p:spPr>
            <a:xfrm>
              <a:off x="2908573" y="3258121"/>
              <a:ext cx="6216001" cy="699840"/>
            </a:xfrm>
            <a:prstGeom prst="rect">
              <a:avLst/>
            </a:prstGeom>
          </p:spPr>
        </p:pic>
      </p:grpSp>
      <p:cxnSp>
        <p:nvCxnSpPr>
          <p:cNvPr id="13" name="直接连接符 12"/>
          <p:cNvCxnSpPr/>
          <p:nvPr/>
        </p:nvCxnSpPr>
        <p:spPr bwMode="auto">
          <a:xfrm>
            <a:off x="8393577" y="2667000"/>
            <a:ext cx="617824" cy="0"/>
          </a:xfrm>
          <a:prstGeom prst="lin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a:off x="4038600" y="2895600"/>
            <a:ext cx="4972801" cy="0"/>
          </a:xfrm>
          <a:prstGeom prst="lin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a:off x="4063284" y="3175716"/>
            <a:ext cx="2489916" cy="0"/>
          </a:xfrm>
          <a:prstGeom prst="line">
            <a:avLst/>
          </a:pr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658187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Our method: atlas-based segmentation</a:t>
            </a:r>
            <a:endParaRPr lang="zh-CN" altLang="en-US" dirty="0"/>
          </a:p>
        </p:txBody>
      </p:sp>
      <p:sp>
        <p:nvSpPr>
          <p:cNvPr id="5" name="矩形 4"/>
          <p:cNvSpPr/>
          <p:nvPr/>
        </p:nvSpPr>
        <p:spPr>
          <a:xfrm>
            <a:off x="463979" y="6439877"/>
            <a:ext cx="8052277" cy="461665"/>
          </a:xfrm>
          <a:prstGeom prst="rect">
            <a:avLst/>
          </a:prstGeom>
        </p:spPr>
        <p:txBody>
          <a:bodyPr wrap="square">
            <a:spAutoFit/>
          </a:bodyPr>
          <a:lstStyle/>
          <a:p>
            <a:pPr algn="just"/>
            <a:r>
              <a:rPr lang="en-GB" altLang="zh-CN" sz="1200" kern="0" dirty="0">
                <a:latin typeface="Times New Roman"/>
              </a:rPr>
              <a:t>Zhuang, X., </a:t>
            </a:r>
            <a:r>
              <a:rPr lang="en-GB" altLang="zh-CN" sz="1200" i="1" kern="0" dirty="0">
                <a:latin typeface="Times New Roman"/>
              </a:rPr>
              <a:t>et al.</a:t>
            </a:r>
            <a:r>
              <a:rPr lang="en-GB" altLang="zh-CN" sz="1200" kern="0" dirty="0">
                <a:latin typeface="Times New Roman"/>
              </a:rPr>
              <a:t>: A Registration-Based Propagation Framework for Automatic Whole Heart Segmentation of Cardiac MRI. </a:t>
            </a:r>
            <a:endParaRPr lang="en-GB" altLang="zh-CN" sz="1200" kern="0" dirty="0" smtClean="0">
              <a:latin typeface="Times New Roman"/>
            </a:endParaRPr>
          </a:p>
          <a:p>
            <a:pPr algn="just"/>
            <a:r>
              <a:rPr lang="en-GB" altLang="zh-CN" sz="1200" i="1" kern="0" dirty="0" smtClean="0">
                <a:latin typeface="Times New Roman"/>
              </a:rPr>
              <a:t>IEEE </a:t>
            </a:r>
            <a:r>
              <a:rPr lang="en-GB" altLang="zh-CN" sz="1200" i="1" kern="0" dirty="0">
                <a:latin typeface="Times New Roman"/>
              </a:rPr>
              <a:t>Trans. Med. </a:t>
            </a:r>
            <a:r>
              <a:rPr lang="en-GB" altLang="zh-CN" sz="1200" i="1" kern="0" dirty="0" err="1">
                <a:latin typeface="Times New Roman"/>
              </a:rPr>
              <a:t>Imag</a:t>
            </a:r>
            <a:r>
              <a:rPr lang="en-GB" altLang="zh-CN" sz="1200" i="1" kern="0" dirty="0">
                <a:latin typeface="Times New Roman"/>
              </a:rPr>
              <a:t>.</a:t>
            </a:r>
            <a:r>
              <a:rPr lang="en-GB" altLang="zh-CN" sz="1200" kern="0" dirty="0">
                <a:latin typeface="Times New Roman"/>
              </a:rPr>
              <a:t> </a:t>
            </a:r>
            <a:r>
              <a:rPr lang="en-GB" altLang="zh-CN" sz="1200" kern="0" dirty="0">
                <a:latin typeface="Times New Roman"/>
                <a:ea typeface="ＭＳ Ｐゴシック" pitchFamily="34" charset="-128"/>
              </a:rPr>
              <a:t>29 (9), 1612-1625, 2010</a:t>
            </a:r>
            <a:r>
              <a:rPr lang="en-GB" altLang="zh-CN" sz="1200" kern="0" dirty="0">
                <a:latin typeface="Times New Roman"/>
              </a:rPr>
              <a:t>.</a:t>
            </a:r>
            <a:endParaRPr lang="en-US" altLang="zh-CN" sz="1200" dirty="0"/>
          </a:p>
        </p:txBody>
      </p:sp>
      <p:sp>
        <p:nvSpPr>
          <p:cNvPr id="8" name="标题 1"/>
          <p:cNvSpPr>
            <a:spLocks noGrp="1"/>
          </p:cNvSpPr>
          <p:nvPr>
            <p:ph type="title"/>
          </p:nvPr>
        </p:nvSpPr>
        <p:spPr/>
        <p:txBody>
          <a:bodyPr>
            <a:normAutofit/>
          </a:bodyPr>
          <a:lstStyle/>
          <a:p>
            <a:r>
              <a:rPr lang="en-US" altLang="zh-CN" dirty="0" smtClean="0"/>
              <a:t>Whole </a:t>
            </a:r>
            <a:r>
              <a:rPr lang="en-US" altLang="zh-CN" dirty="0"/>
              <a:t>heart segmentation</a:t>
            </a:r>
          </a:p>
        </p:txBody>
      </p:sp>
      <p:sp>
        <p:nvSpPr>
          <p:cNvPr id="10" name="灯片编号占位符 9"/>
          <p:cNvSpPr>
            <a:spLocks noGrp="1"/>
          </p:cNvSpPr>
          <p:nvPr>
            <p:ph type="sldNum" sz="quarter" idx="4"/>
          </p:nvPr>
        </p:nvSpPr>
        <p:spPr/>
        <p:txBody>
          <a:bodyPr/>
          <a:lstStyle/>
          <a:p>
            <a:fld id="{2DA208CA-87DC-4215-820F-FC39CE0A3630}" type="slidenum">
              <a:rPr lang="zh-CN" altLang="en-US" smtClean="0"/>
              <a:t>9</a:t>
            </a:fld>
            <a:endParaRPr lang="zh-CN" altLang="en-US" dirty="0"/>
          </a:p>
        </p:txBody>
      </p:sp>
      <p:grpSp>
        <p:nvGrpSpPr>
          <p:cNvPr id="36" name="组合 35"/>
          <p:cNvGrpSpPr>
            <a:grpSpLocks noChangeAspect="1"/>
          </p:cNvGrpSpPr>
          <p:nvPr/>
        </p:nvGrpSpPr>
        <p:grpSpPr>
          <a:xfrm>
            <a:off x="4579276" y="2802323"/>
            <a:ext cx="838936" cy="819150"/>
            <a:chOff x="5029077" y="685399"/>
            <a:chExt cx="1179983" cy="1152154"/>
          </a:xfrm>
        </p:grpSpPr>
        <p:pic>
          <p:nvPicPr>
            <p:cNvPr id="39" name="图片 38"/>
            <p:cNvPicPr>
              <a:picLocks noChangeAspect="1"/>
            </p:cNvPicPr>
            <p:nvPr/>
          </p:nvPicPr>
          <p:blipFill>
            <a:blip r:embed="rId3"/>
            <a:stretch>
              <a:fillRect/>
            </a:stretch>
          </p:blipFill>
          <p:spPr>
            <a:xfrm rot="5400000">
              <a:off x="4974050" y="1441531"/>
              <a:ext cx="487000" cy="305044"/>
            </a:xfrm>
            <a:prstGeom prst="rect">
              <a:avLst/>
            </a:prstGeom>
          </p:spPr>
        </p:pic>
        <p:pic>
          <p:nvPicPr>
            <p:cNvPr id="40" name="图片 39"/>
            <p:cNvPicPr>
              <a:picLocks noChangeAspect="1"/>
            </p:cNvPicPr>
            <p:nvPr/>
          </p:nvPicPr>
          <p:blipFill>
            <a:blip r:embed="rId4"/>
            <a:stretch>
              <a:fillRect/>
            </a:stretch>
          </p:blipFill>
          <p:spPr>
            <a:xfrm rot="5400000">
              <a:off x="5590469" y="1459582"/>
              <a:ext cx="436159" cy="305044"/>
            </a:xfrm>
            <a:prstGeom prst="rect">
              <a:avLst/>
            </a:prstGeom>
          </p:spPr>
        </p:pic>
        <p:pic>
          <p:nvPicPr>
            <p:cNvPr id="41" name="图片 40"/>
            <p:cNvPicPr>
              <a:picLocks noChangeAspect="1"/>
            </p:cNvPicPr>
            <p:nvPr/>
          </p:nvPicPr>
          <p:blipFill>
            <a:blip r:embed="rId5"/>
            <a:stretch>
              <a:fillRect/>
            </a:stretch>
          </p:blipFill>
          <p:spPr>
            <a:xfrm rot="5400000">
              <a:off x="5045132" y="945284"/>
              <a:ext cx="331802" cy="363912"/>
            </a:xfrm>
            <a:prstGeom prst="rect">
              <a:avLst/>
            </a:prstGeom>
          </p:spPr>
        </p:pic>
        <p:pic>
          <p:nvPicPr>
            <p:cNvPr id="42" name="图片 41"/>
            <p:cNvPicPr>
              <a:picLocks noChangeAspect="1"/>
            </p:cNvPicPr>
            <p:nvPr/>
          </p:nvPicPr>
          <p:blipFill>
            <a:blip r:embed="rId6"/>
            <a:stretch>
              <a:fillRect/>
            </a:stretch>
          </p:blipFill>
          <p:spPr>
            <a:xfrm rot="1200000">
              <a:off x="5727411" y="1033861"/>
              <a:ext cx="481649" cy="326451"/>
            </a:xfrm>
            <a:prstGeom prst="rect">
              <a:avLst/>
            </a:prstGeom>
          </p:spPr>
        </p:pic>
        <p:pic>
          <p:nvPicPr>
            <p:cNvPr id="43" name="图片 42"/>
            <p:cNvPicPr>
              <a:picLocks noChangeAspect="1"/>
            </p:cNvPicPr>
            <p:nvPr/>
          </p:nvPicPr>
          <p:blipFill>
            <a:blip r:embed="rId7"/>
            <a:stretch>
              <a:fillRect/>
            </a:stretch>
          </p:blipFill>
          <p:spPr>
            <a:xfrm rot="2400000">
              <a:off x="5474291" y="685399"/>
              <a:ext cx="264224" cy="622554"/>
            </a:xfrm>
            <a:prstGeom prst="rect">
              <a:avLst/>
            </a:prstGeom>
          </p:spPr>
        </p:pic>
      </p:grpSp>
      <p:pic>
        <p:nvPicPr>
          <p:cNvPr id="44" name="Picture 2" descr="C:\PhDandWork\My Dropbox\my_publication\2012-motiondiscontinuity-wenzhe\presentation\segmentation1.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662" r="19822"/>
          <a:stretch/>
        </p:blipFill>
        <p:spPr bwMode="auto">
          <a:xfrm>
            <a:off x="7208767" y="2374843"/>
            <a:ext cx="1437155" cy="1258520"/>
          </a:xfrm>
          <a:prstGeom prst="rect">
            <a:avLst/>
          </a:prstGeom>
          <a:solidFill>
            <a:sysClr val="window" lastClr="FFFFFF"/>
          </a:solidFill>
          <a:ln w="12700" cap="flat" cmpd="sng" algn="ctr">
            <a:solidFill>
              <a:srgbClr val="4BACC6"/>
            </a:solidFill>
            <a:prstDash val="solid"/>
          </a:ln>
          <a:effectLst/>
          <a:extLst/>
        </p:spPr>
      </p:pic>
      <p:grpSp>
        <p:nvGrpSpPr>
          <p:cNvPr id="45" name="组合 44"/>
          <p:cNvGrpSpPr/>
          <p:nvPr/>
        </p:nvGrpSpPr>
        <p:grpSpPr>
          <a:xfrm>
            <a:off x="463979" y="3589019"/>
            <a:ext cx="1800200" cy="1878598"/>
            <a:chOff x="323528" y="2657808"/>
            <a:chExt cx="1800200" cy="1878598"/>
          </a:xfrm>
        </p:grpSpPr>
        <p:pic>
          <p:nvPicPr>
            <p:cNvPr id="46" name="Picture 5" descr="sa1.png"/>
            <p:cNvPicPr>
              <a:picLocks noChangeAspect="1"/>
            </p:cNvPicPr>
            <p:nvPr/>
          </p:nvPicPr>
          <p:blipFill>
            <a:blip r:embed="rId9" cstate="print"/>
            <a:stretch>
              <a:fillRect/>
            </a:stretch>
          </p:blipFill>
          <p:spPr>
            <a:xfrm>
              <a:off x="323528" y="2657808"/>
              <a:ext cx="1537245" cy="1500083"/>
            </a:xfrm>
            <a:prstGeom prst="rect">
              <a:avLst/>
            </a:prstGeom>
          </p:spPr>
        </p:pic>
        <p:pic>
          <p:nvPicPr>
            <p:cNvPr id="47" name="图片 46" descr="E:\MyResearch\Papers\me\6th\pics\Image04-Model-00-Model06-v2-p.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48698" y="3717032"/>
              <a:ext cx="875030" cy="819374"/>
            </a:xfrm>
            <a:prstGeom prst="rect">
              <a:avLst/>
            </a:prstGeom>
            <a:noFill/>
            <a:ln>
              <a:noFill/>
            </a:ln>
          </p:spPr>
        </p:pic>
      </p:grpSp>
      <p:sp>
        <p:nvSpPr>
          <p:cNvPr id="50" name="Rectangle 10"/>
          <p:cNvSpPr/>
          <p:nvPr/>
        </p:nvSpPr>
        <p:spPr>
          <a:xfrm>
            <a:off x="4064379" y="4473784"/>
            <a:ext cx="1029795" cy="504056"/>
          </a:xfrm>
          <a:prstGeom prst="rect">
            <a:avLst/>
          </a:prstGeom>
          <a:gradFill flip="none" rotWithShape="1">
            <a:gsLst>
              <a:gs pos="0">
                <a:srgbClr val="F79646">
                  <a:lumMod val="40000"/>
                  <a:lumOff val="60000"/>
                </a:srgbClr>
              </a:gs>
              <a:gs pos="74000">
                <a:srgbClr val="ED7D31">
                  <a:lumMod val="45000"/>
                  <a:lumOff val="55000"/>
                </a:srgbClr>
              </a:gs>
              <a:gs pos="83000">
                <a:srgbClr val="ED7D31">
                  <a:lumMod val="45000"/>
                  <a:lumOff val="55000"/>
                </a:srgbClr>
              </a:gs>
              <a:gs pos="100000">
                <a:srgbClr val="ED7D31">
                  <a:lumMod val="30000"/>
                  <a:lumOff val="70000"/>
                </a:srgbClr>
              </a:gs>
            </a:gsLst>
            <a:lin ang="5400000" scaled="1"/>
            <a:tileRect/>
          </a:gradFill>
          <a:ln>
            <a:noFill/>
          </a:ln>
          <a:effectLst>
            <a:outerShdw blurRad="57150" dist="19050" dir="5400000" algn="ctr" rotWithShape="0">
              <a:srgbClr val="000000">
                <a:alpha val="63000"/>
              </a:srgbClr>
            </a:outerShdw>
          </a:effectLst>
        </p:spPr>
        <p:txBody>
          <a:bodyPr lIns="91434" tIns="45717" rIns="91434" bIns="45717"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itchFamily="18" charset="0"/>
                <a:ea typeface="宋体" panose="02010600030101010101" pitchFamily="2" charset="-122"/>
                <a:cs typeface="Times New Roman" pitchFamily="18" charset="0"/>
              </a:rPr>
              <a:t>locally affine </a:t>
            </a:r>
            <a:r>
              <a:rPr kumimoji="0" lang="en-US" altLang="zh-CN" sz="1200" b="1" i="0" u="none" strike="noStrike" kern="0" cap="none" spc="0" normalizeH="0" baseline="0" noProof="0" dirty="0" smtClean="0">
                <a:ln>
                  <a:noFill/>
                </a:ln>
                <a:solidFill>
                  <a:srgbClr val="0000CC"/>
                </a:solidFill>
                <a:effectLst/>
                <a:uLnTx/>
                <a:uFillTx/>
                <a:latin typeface="Times New Roman" pitchFamily="18" charset="0"/>
                <a:ea typeface="宋体" panose="02010600030101010101" pitchFamily="2" charset="-122"/>
                <a:cs typeface="Times New Roman" pitchFamily="18" charset="0"/>
              </a:rPr>
              <a:t>registration</a:t>
            </a:r>
          </a:p>
        </p:txBody>
      </p:sp>
      <p:sp>
        <p:nvSpPr>
          <p:cNvPr id="51" name="Rectangle 10"/>
          <p:cNvSpPr/>
          <p:nvPr/>
        </p:nvSpPr>
        <p:spPr>
          <a:xfrm>
            <a:off x="5360523" y="4809383"/>
            <a:ext cx="1029795" cy="504056"/>
          </a:xfrm>
          <a:prstGeom prst="rect">
            <a:avLst/>
          </a:prstGeom>
          <a:gradFill flip="none" rotWithShape="1">
            <a:gsLst>
              <a:gs pos="0">
                <a:srgbClr val="F79646">
                  <a:lumMod val="60000"/>
                  <a:lumOff val="40000"/>
                </a:srgbClr>
              </a:gs>
              <a:gs pos="74000">
                <a:srgbClr val="ED7D31">
                  <a:lumMod val="45000"/>
                  <a:lumOff val="55000"/>
                </a:srgbClr>
              </a:gs>
              <a:gs pos="83000">
                <a:srgbClr val="ED7D31">
                  <a:lumMod val="45000"/>
                  <a:lumOff val="55000"/>
                </a:srgbClr>
              </a:gs>
              <a:gs pos="100000">
                <a:srgbClr val="ED7D31">
                  <a:lumMod val="30000"/>
                  <a:lumOff val="70000"/>
                </a:srgbClr>
              </a:gs>
            </a:gsLst>
            <a:lin ang="5400000" scaled="1"/>
            <a:tileRect/>
          </a:gradFill>
          <a:ln>
            <a:noFill/>
          </a:ln>
          <a:effectLst>
            <a:outerShdw blurRad="57150" dist="19050" dir="5400000" algn="ctr" rotWithShape="0">
              <a:srgbClr val="000000">
                <a:alpha val="63000"/>
              </a:srgbClr>
            </a:outerShdw>
          </a:effectLst>
        </p:spPr>
        <p:txBody>
          <a:bodyPr lIns="91434" tIns="45717" rIns="91434" bIns="45717"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itchFamily="18" charset="0"/>
                <a:ea typeface="宋体" panose="02010600030101010101" pitchFamily="2" charset="-122"/>
                <a:cs typeface="Times New Roman" pitchFamily="18" charset="0"/>
              </a:rPr>
              <a:t>FFD nonrigid </a:t>
            </a:r>
            <a:r>
              <a:rPr kumimoji="0" lang="en-US" altLang="zh-CN" sz="1200" b="1" i="0" u="none" strike="noStrike" kern="0" cap="none" spc="0" normalizeH="0" baseline="0" noProof="0" dirty="0" smtClean="0">
                <a:ln>
                  <a:noFill/>
                </a:ln>
                <a:effectLst/>
                <a:uLnTx/>
                <a:uFillTx/>
                <a:latin typeface="Times New Roman" pitchFamily="18" charset="0"/>
                <a:ea typeface="宋体" panose="02010600030101010101" pitchFamily="2" charset="-122"/>
                <a:cs typeface="Times New Roman" pitchFamily="18" charset="0"/>
              </a:rPr>
              <a:t>registration</a:t>
            </a:r>
          </a:p>
        </p:txBody>
      </p:sp>
      <p:sp>
        <p:nvSpPr>
          <p:cNvPr id="53" name="Rectangle 10"/>
          <p:cNvSpPr/>
          <p:nvPr/>
        </p:nvSpPr>
        <p:spPr>
          <a:xfrm>
            <a:off x="7255175" y="4359702"/>
            <a:ext cx="1289678" cy="449681"/>
          </a:xfrm>
          <a:prstGeom prst="rect">
            <a:avLst/>
          </a:prstGeom>
          <a:solidFill>
            <a:srgbClr val="9BBB59">
              <a:lumMod val="60000"/>
              <a:lumOff val="40000"/>
            </a:srgbClr>
          </a:solidFill>
          <a:ln>
            <a:noFill/>
          </a:ln>
          <a:effectLst>
            <a:outerShdw blurRad="57150" dist="19050" dir="5400000" algn="ctr" rotWithShape="0">
              <a:srgbClr val="000000">
                <a:alpha val="63000"/>
              </a:srgbClr>
            </a:outerShdw>
          </a:effectLst>
        </p:spPr>
        <p:txBody>
          <a:bodyPr lIns="91434" tIns="45717" rIns="91434" bIns="45717"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itchFamily="18" charset="0"/>
                <a:ea typeface="宋体" panose="02010600030101010101" pitchFamily="2" charset="-122"/>
                <a:cs typeface="Times New Roman" pitchFamily="18" charset="0"/>
              </a:rPr>
              <a:t>segmentation propagation</a:t>
            </a:r>
          </a:p>
        </p:txBody>
      </p:sp>
      <p:cxnSp>
        <p:nvCxnSpPr>
          <p:cNvPr id="56" name="肘形连接符 55"/>
          <p:cNvCxnSpPr>
            <a:stCxn id="50" idx="2"/>
            <a:endCxn id="51" idx="1"/>
          </p:cNvCxnSpPr>
          <p:nvPr/>
        </p:nvCxnSpPr>
        <p:spPr>
          <a:xfrm rot="16200000" flipH="1">
            <a:off x="4928115" y="4629002"/>
            <a:ext cx="83571" cy="781246"/>
          </a:xfrm>
          <a:prstGeom prst="bentConnector2">
            <a:avLst/>
          </a:prstGeom>
          <a:noFill/>
          <a:ln w="12700" cap="flat" cmpd="sng" algn="ctr">
            <a:solidFill>
              <a:srgbClr val="4F81BD">
                <a:shade val="95000"/>
                <a:satMod val="105000"/>
              </a:srgbClr>
            </a:solidFill>
            <a:prstDash val="solid"/>
            <a:tailEnd type="triangle"/>
          </a:ln>
          <a:effectLst/>
        </p:spPr>
      </p:cxnSp>
      <p:cxnSp>
        <p:nvCxnSpPr>
          <p:cNvPr id="57" name="肘形连接符 56"/>
          <p:cNvCxnSpPr>
            <a:stCxn id="51" idx="3"/>
            <a:endCxn id="53" idx="2"/>
          </p:cNvCxnSpPr>
          <p:nvPr/>
        </p:nvCxnSpPr>
        <p:spPr>
          <a:xfrm flipV="1">
            <a:off x="6390318" y="4809383"/>
            <a:ext cx="1509696" cy="252028"/>
          </a:xfrm>
          <a:prstGeom prst="bentConnector2">
            <a:avLst/>
          </a:prstGeom>
          <a:noFill/>
          <a:ln w="12700" cap="flat" cmpd="sng" algn="ctr">
            <a:solidFill>
              <a:srgbClr val="4F81BD">
                <a:shade val="95000"/>
                <a:satMod val="105000"/>
              </a:srgbClr>
            </a:solidFill>
            <a:prstDash val="solid"/>
            <a:tailEnd type="triangle"/>
          </a:ln>
          <a:effectLst/>
        </p:spPr>
      </p:cxnSp>
      <p:cxnSp>
        <p:nvCxnSpPr>
          <p:cNvPr id="58" name="直接箭头连接符 57"/>
          <p:cNvCxnSpPr>
            <a:endCxn id="44" idx="2"/>
          </p:cNvCxnSpPr>
          <p:nvPr/>
        </p:nvCxnSpPr>
        <p:spPr>
          <a:xfrm flipV="1">
            <a:off x="7927345" y="3633363"/>
            <a:ext cx="0" cy="726340"/>
          </a:xfrm>
          <a:prstGeom prst="straightConnector1">
            <a:avLst/>
          </a:prstGeom>
          <a:noFill/>
          <a:ln w="12700" cap="flat" cmpd="sng" algn="ctr">
            <a:solidFill>
              <a:srgbClr val="4F81BD">
                <a:shade val="95000"/>
                <a:satMod val="105000"/>
              </a:srgbClr>
            </a:solidFill>
            <a:prstDash val="solid"/>
            <a:tailEnd type="triangle"/>
          </a:ln>
          <a:effectLst/>
        </p:spPr>
      </p:cxnSp>
      <p:sp>
        <p:nvSpPr>
          <p:cNvPr id="59" name="圆角矩形 58"/>
          <p:cNvSpPr/>
          <p:nvPr/>
        </p:nvSpPr>
        <p:spPr>
          <a:xfrm>
            <a:off x="607233" y="3784147"/>
            <a:ext cx="1728953" cy="1800200"/>
          </a:xfrm>
          <a:prstGeom prst="roundRect">
            <a:avLst/>
          </a:prstGeom>
          <a:noFill/>
          <a:ln w="12700" cap="flat" cmpd="sng" algn="ctr">
            <a:solidFill>
              <a:srgbClr val="4BACC6">
                <a:lumMod val="75000"/>
              </a:srgbClr>
            </a:solidFill>
            <a:prstDash val="solid"/>
          </a:ln>
          <a:effectLst/>
        </p:spPr>
        <p:txBody>
          <a:bodyPr rtlCol="0" anchor="ctr"/>
          <a:lstStyle/>
          <a:p>
            <a:pPr marL="0" marR="0" lvl="0" indent="0" defTabSz="914281"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panose="02010600030101010101" pitchFamily="2" charset="-122"/>
            </a:endParaRPr>
          </a:p>
        </p:txBody>
      </p:sp>
      <p:cxnSp>
        <p:nvCxnSpPr>
          <p:cNvPr id="60" name="肘形连接符 59"/>
          <p:cNvCxnSpPr>
            <a:stCxn id="67" idx="3"/>
            <a:endCxn id="50" idx="0"/>
          </p:cNvCxnSpPr>
          <p:nvPr/>
        </p:nvCxnSpPr>
        <p:spPr>
          <a:xfrm>
            <a:off x="4191000" y="2893793"/>
            <a:ext cx="388277" cy="1579991"/>
          </a:xfrm>
          <a:prstGeom prst="bentConnector2">
            <a:avLst/>
          </a:prstGeom>
          <a:noFill/>
          <a:ln w="12700" cap="flat" cmpd="sng" algn="ctr">
            <a:solidFill>
              <a:srgbClr val="4F81BD">
                <a:shade val="95000"/>
                <a:satMod val="105000"/>
              </a:srgbClr>
            </a:solidFill>
            <a:prstDash val="solid"/>
            <a:tailEnd type="triangle"/>
          </a:ln>
          <a:effectLst/>
        </p:spPr>
      </p:cxnSp>
      <p:sp>
        <p:nvSpPr>
          <p:cNvPr id="61" name="矩形 60"/>
          <p:cNvSpPr/>
          <p:nvPr/>
        </p:nvSpPr>
        <p:spPr>
          <a:xfrm>
            <a:off x="4194918" y="2689219"/>
            <a:ext cx="1367682" cy="230832"/>
          </a:xfrm>
          <a:prstGeom prst="rect">
            <a:avLst/>
          </a:prstGeom>
        </p:spPr>
        <p:txBody>
          <a:bodyPr wrap="none">
            <a:spAutoFit/>
          </a:bodyPr>
          <a:lstStyle/>
          <a:p>
            <a:pPr marL="0" marR="0" lvl="0" indent="0" algn="l" defTabSz="914281"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smtClean="0">
                <a:ln>
                  <a:noFill/>
                </a:ln>
                <a:solidFill>
                  <a:prstClr val="black"/>
                </a:solidFill>
                <a:effectLst/>
                <a:uLnTx/>
                <a:uFillTx/>
                <a:latin typeface="Times New Roman" pitchFamily="18" charset="0"/>
                <a:ea typeface="宋体" panose="02010600030101010101" pitchFamily="2" charset="-122"/>
                <a:cs typeface="Times New Roman" pitchFamily="18" charset="0"/>
              </a:rPr>
              <a:t>Substructures of the heart</a:t>
            </a:r>
            <a:endParaRPr kumimoji="0" lang="zh-CN" altLang="en-US" sz="900" b="0" i="0" u="none" strike="noStrike" kern="0" cap="none" spc="0" normalizeH="0" baseline="0" noProof="0" dirty="0" smtClean="0">
              <a:ln>
                <a:noFill/>
              </a:ln>
              <a:solidFill>
                <a:prstClr val="black"/>
              </a:solidFill>
              <a:effectLst/>
              <a:uLnTx/>
              <a:uFillTx/>
              <a:latin typeface="Calibri"/>
              <a:ea typeface="宋体" panose="02010600030101010101" pitchFamily="2" charset="-122"/>
            </a:endParaRPr>
          </a:p>
        </p:txBody>
      </p:sp>
      <p:sp>
        <p:nvSpPr>
          <p:cNvPr id="62" name="右箭头 61"/>
          <p:cNvSpPr/>
          <p:nvPr/>
        </p:nvSpPr>
        <p:spPr>
          <a:xfrm>
            <a:off x="2878976" y="5378953"/>
            <a:ext cx="2679343" cy="109230"/>
          </a:xfrm>
          <a:prstGeom prst="rightArrow">
            <a:avLst/>
          </a:prstGeom>
          <a:gradFill>
            <a:gsLst>
              <a:gs pos="0">
                <a:srgbClr val="F79646">
                  <a:lumMod val="75000"/>
                </a:srgbClr>
              </a:gs>
              <a:gs pos="74000">
                <a:srgbClr val="ED7D31">
                  <a:lumMod val="45000"/>
                  <a:lumOff val="55000"/>
                </a:srgbClr>
              </a:gs>
              <a:gs pos="83000">
                <a:srgbClr val="ED7D31">
                  <a:lumMod val="45000"/>
                  <a:lumOff val="55000"/>
                </a:srgbClr>
              </a:gs>
              <a:gs pos="100000">
                <a:srgbClr val="ED7D31">
                  <a:lumMod val="30000"/>
                  <a:lumOff val="70000"/>
                </a:srgbClr>
              </a:gs>
            </a:gsLst>
            <a:lin ang="10800000" scaled="0"/>
          </a:gradFill>
          <a:ln w="25400" cap="flat" cmpd="sng" algn="ctr">
            <a:noFill/>
            <a:prstDash val="solid"/>
          </a:ln>
          <a:effectLst/>
        </p:spPr>
        <p:txBody>
          <a:bodyPr rtlCol="0" anchor="ctr"/>
          <a:lstStyle/>
          <a:p>
            <a:pPr marL="0" marR="0" lvl="0" indent="0" algn="l" defTabSz="914281"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smtClean="0">
                <a:ln>
                  <a:noFill/>
                </a:ln>
                <a:solidFill>
                  <a:srgbClr val="0000CC"/>
                </a:solidFill>
                <a:effectLst/>
                <a:uLnTx/>
                <a:uFillTx/>
                <a:latin typeface="Times New Roman" pitchFamily="18" charset="0"/>
                <a:ea typeface="宋体" panose="02010600030101010101" pitchFamily="2" charset="-122"/>
                <a:cs typeface="Times New Roman" pitchFamily="18" charset="0"/>
              </a:rPr>
              <a:t>Hierarchical </a:t>
            </a:r>
            <a:r>
              <a:rPr lang="en-US" altLang="zh-CN" sz="1100" b="1" kern="0" dirty="0">
                <a:solidFill>
                  <a:srgbClr val="0000CC"/>
                </a:solidFill>
                <a:latin typeface="Times New Roman" pitchFamily="18" charset="0"/>
                <a:ea typeface="宋体" panose="02010600030101010101" pitchFamily="2" charset="-122"/>
                <a:cs typeface="Times New Roman" pitchFamily="18" charset="0"/>
              </a:rPr>
              <a:t>registration </a:t>
            </a:r>
            <a:r>
              <a:rPr kumimoji="0" lang="en-US" altLang="zh-CN" sz="1100" b="1" i="0" u="none" strike="noStrike" kern="0" cap="none" spc="0" normalizeH="0" baseline="0" noProof="0" dirty="0" smtClean="0">
                <a:ln>
                  <a:noFill/>
                </a:ln>
                <a:solidFill>
                  <a:srgbClr val="0000CC"/>
                </a:solidFill>
                <a:effectLst/>
                <a:uLnTx/>
                <a:uFillTx/>
                <a:latin typeface="Times New Roman" pitchFamily="18" charset="0"/>
                <a:ea typeface="宋体" panose="02010600030101010101" pitchFamily="2" charset="-122"/>
                <a:cs typeface="Times New Roman" pitchFamily="18" charset="0"/>
              </a:rPr>
              <a:t>scheme</a:t>
            </a:r>
            <a:endParaRPr kumimoji="0" lang="zh-CN" altLang="en-US" sz="1100" b="1" i="0" u="none" strike="noStrike" kern="0" cap="none" spc="0" normalizeH="0" baseline="0" noProof="0" dirty="0" smtClean="0">
              <a:ln>
                <a:noFill/>
              </a:ln>
              <a:solidFill>
                <a:srgbClr val="0000CC"/>
              </a:solidFill>
              <a:effectLst/>
              <a:uLnTx/>
              <a:uFillTx/>
              <a:latin typeface="Calibri"/>
              <a:ea typeface="宋体" panose="02010600030101010101" pitchFamily="2" charset="-122"/>
            </a:endParaRPr>
          </a:p>
          <a:p>
            <a:pPr marL="0" marR="0" lvl="0" indent="0" defTabSz="914281"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white"/>
              </a:solidFill>
              <a:effectLst/>
              <a:uLnTx/>
              <a:uFillTx/>
              <a:latin typeface="Calibri"/>
              <a:ea typeface="宋体" panose="02010600030101010101" pitchFamily="2" charset="-122"/>
            </a:endParaRPr>
          </a:p>
        </p:txBody>
      </p:sp>
      <p:sp>
        <p:nvSpPr>
          <p:cNvPr id="63" name="矩形 62"/>
          <p:cNvSpPr/>
          <p:nvPr/>
        </p:nvSpPr>
        <p:spPr>
          <a:xfrm>
            <a:off x="2120444" y="2137748"/>
            <a:ext cx="2066283" cy="276999"/>
          </a:xfrm>
          <a:prstGeom prst="rect">
            <a:avLst/>
          </a:prstGeom>
        </p:spPr>
        <p:txBody>
          <a:bodyPr wrap="square">
            <a:spAutoFit/>
          </a:bodyPr>
          <a:lstStyle/>
          <a:p>
            <a:pPr marL="0" marR="0" lvl="0" indent="0" algn="l" defTabSz="914281"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Calibri"/>
                <a:ea typeface="宋体" panose="02010600030101010101" pitchFamily="2" charset="-122"/>
              </a:rPr>
              <a:t>Atlas intensity &amp; label images</a:t>
            </a:r>
            <a:endParaRPr kumimoji="0" lang="zh-CN" altLang="en-US" sz="1200" b="0" i="0" u="none" strike="noStrike" kern="0" cap="none" spc="0" normalizeH="0" baseline="0" noProof="0" dirty="0" smtClean="0">
              <a:ln>
                <a:noFill/>
              </a:ln>
              <a:solidFill>
                <a:prstClr val="black"/>
              </a:solidFill>
              <a:effectLst/>
              <a:uLnTx/>
              <a:uFillTx/>
              <a:latin typeface="Calibri"/>
              <a:ea typeface="宋体" panose="02010600030101010101" pitchFamily="2" charset="-122"/>
            </a:endParaRPr>
          </a:p>
        </p:txBody>
      </p:sp>
      <p:pic>
        <p:nvPicPr>
          <p:cNvPr id="67" name="图片 66"/>
          <p:cNvPicPr>
            <a:picLocks noChangeAspect="1"/>
          </p:cNvPicPr>
          <p:nvPr/>
        </p:nvPicPr>
        <p:blipFill>
          <a:blip r:embed="rId11"/>
          <a:stretch>
            <a:fillRect/>
          </a:stretch>
        </p:blipFill>
        <p:spPr>
          <a:xfrm>
            <a:off x="3179735" y="2383407"/>
            <a:ext cx="1011265" cy="1020771"/>
          </a:xfrm>
          <a:prstGeom prst="rect">
            <a:avLst/>
          </a:prstGeom>
          <a:solidFill>
            <a:sysClr val="window" lastClr="FFFFFF"/>
          </a:solidFill>
          <a:ln w="12700" cap="flat" cmpd="sng" algn="ctr">
            <a:solidFill>
              <a:srgbClr val="4BACC6"/>
            </a:solidFill>
            <a:prstDash val="solid"/>
          </a:ln>
          <a:effectLst/>
        </p:spPr>
      </p:pic>
      <p:cxnSp>
        <p:nvCxnSpPr>
          <p:cNvPr id="69" name="肘形连接符 68"/>
          <p:cNvCxnSpPr>
            <a:endCxn id="53" idx="1"/>
          </p:cNvCxnSpPr>
          <p:nvPr/>
        </p:nvCxnSpPr>
        <p:spPr>
          <a:xfrm>
            <a:off x="4579277" y="3808854"/>
            <a:ext cx="2675898" cy="775689"/>
          </a:xfrm>
          <a:prstGeom prst="bentConnector3">
            <a:avLst>
              <a:gd name="adj1" fmla="val 50000"/>
            </a:avLst>
          </a:prstGeom>
          <a:noFill/>
          <a:ln w="12700" cap="flat" cmpd="sng" algn="ctr">
            <a:solidFill>
              <a:srgbClr val="4F81BD">
                <a:shade val="95000"/>
                <a:satMod val="105000"/>
              </a:srgbClr>
            </a:solidFill>
            <a:prstDash val="solid"/>
            <a:tailEnd type="triangle"/>
          </a:ln>
          <a:effectLst/>
        </p:spPr>
      </p:cxnSp>
      <p:sp>
        <p:nvSpPr>
          <p:cNvPr id="70" name="矩形 69"/>
          <p:cNvSpPr/>
          <p:nvPr/>
        </p:nvSpPr>
        <p:spPr>
          <a:xfrm>
            <a:off x="6623791" y="5034223"/>
            <a:ext cx="968535" cy="276999"/>
          </a:xfrm>
          <a:prstGeom prst="rect">
            <a:avLst/>
          </a:prstGeom>
        </p:spPr>
        <p:txBody>
          <a:bodyPr wrap="none">
            <a:spAutoFit/>
          </a:bodyPr>
          <a:lstStyle/>
          <a:p>
            <a:pPr marL="0" marR="0" lvl="0" indent="0" algn="l" defTabSz="914281"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Calibri"/>
                <a:ea typeface="宋体" panose="02010600030101010101" pitchFamily="2" charset="-122"/>
              </a:rPr>
              <a:t>deformation</a:t>
            </a:r>
            <a:endParaRPr kumimoji="0" lang="zh-CN" altLang="en-US" sz="1200" b="0" i="0" u="none" strike="noStrike" kern="0" cap="none" spc="0" normalizeH="0" baseline="0" noProof="0" dirty="0" smtClean="0">
              <a:ln>
                <a:noFill/>
              </a:ln>
              <a:solidFill>
                <a:prstClr val="black"/>
              </a:solidFill>
              <a:effectLst/>
              <a:uLnTx/>
              <a:uFillTx/>
              <a:latin typeface="Calibri"/>
              <a:ea typeface="宋体" panose="02010600030101010101" pitchFamily="2" charset="-122"/>
            </a:endParaRPr>
          </a:p>
        </p:txBody>
      </p:sp>
      <p:sp>
        <p:nvSpPr>
          <p:cNvPr id="49" name="Rectangle 10"/>
          <p:cNvSpPr/>
          <p:nvPr/>
        </p:nvSpPr>
        <p:spPr>
          <a:xfrm>
            <a:off x="2768235" y="4107674"/>
            <a:ext cx="1029795" cy="504056"/>
          </a:xfrm>
          <a:prstGeom prst="rect">
            <a:avLst/>
          </a:prstGeom>
          <a:gradFill flip="none" rotWithShape="1">
            <a:gsLst>
              <a:gs pos="0">
                <a:srgbClr val="ED7D31">
                  <a:lumMod val="5000"/>
                  <a:lumOff val="95000"/>
                </a:srgbClr>
              </a:gs>
              <a:gs pos="74000">
                <a:srgbClr val="ED7D31">
                  <a:lumMod val="45000"/>
                  <a:lumOff val="55000"/>
                </a:srgbClr>
              </a:gs>
              <a:gs pos="83000">
                <a:srgbClr val="ED7D31">
                  <a:lumMod val="45000"/>
                  <a:lumOff val="55000"/>
                </a:srgbClr>
              </a:gs>
              <a:gs pos="100000">
                <a:srgbClr val="ED7D31">
                  <a:lumMod val="30000"/>
                  <a:lumOff val="70000"/>
                </a:srgbClr>
              </a:gs>
            </a:gsLst>
            <a:lin ang="5400000" scaled="1"/>
            <a:tileRect/>
          </a:gradFill>
          <a:ln>
            <a:noFill/>
          </a:ln>
          <a:effectLst>
            <a:outerShdw blurRad="57150" dist="19050" dir="5400000" algn="ctr" rotWithShape="0">
              <a:srgbClr val="000000">
                <a:alpha val="63000"/>
              </a:srgbClr>
            </a:outerShdw>
          </a:effectLst>
        </p:spPr>
        <p:txBody>
          <a:bodyPr lIns="91434" tIns="45717" rIns="91434" bIns="45717"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Times New Roman" pitchFamily="18" charset="0"/>
                <a:ea typeface="宋体" panose="02010600030101010101" pitchFamily="2" charset="-122"/>
                <a:cs typeface="Times New Roman" pitchFamily="18" charset="0"/>
              </a:rPr>
              <a:t>global affine </a:t>
            </a:r>
            <a:r>
              <a:rPr kumimoji="0" lang="en-US" altLang="zh-CN" sz="1200" b="1" i="0" u="none" strike="noStrike" kern="0" cap="none" spc="0" normalizeH="0" baseline="0" noProof="0" dirty="0" smtClean="0">
                <a:ln>
                  <a:noFill/>
                </a:ln>
                <a:effectLst/>
                <a:uLnTx/>
                <a:uFillTx/>
                <a:latin typeface="Times New Roman" pitchFamily="18" charset="0"/>
                <a:ea typeface="宋体" panose="02010600030101010101" pitchFamily="2" charset="-122"/>
                <a:cs typeface="Times New Roman" pitchFamily="18" charset="0"/>
              </a:rPr>
              <a:t>registration</a:t>
            </a:r>
          </a:p>
        </p:txBody>
      </p:sp>
      <p:cxnSp>
        <p:nvCxnSpPr>
          <p:cNvPr id="52" name="肘形连接符 51"/>
          <p:cNvCxnSpPr>
            <a:stCxn id="49" idx="2"/>
          </p:cNvCxnSpPr>
          <p:nvPr/>
        </p:nvCxnSpPr>
        <p:spPr>
          <a:xfrm rot="16200000" flipH="1">
            <a:off x="3616715" y="4278148"/>
            <a:ext cx="114082" cy="781246"/>
          </a:xfrm>
          <a:prstGeom prst="bentConnector2">
            <a:avLst/>
          </a:prstGeom>
          <a:noFill/>
          <a:ln w="12700" cap="flat" cmpd="sng" algn="ctr">
            <a:solidFill>
              <a:srgbClr val="4F81BD">
                <a:shade val="95000"/>
                <a:satMod val="105000"/>
              </a:srgbClr>
            </a:solidFill>
            <a:prstDash val="solid"/>
            <a:tailEnd type="triangle"/>
          </a:ln>
          <a:effectLst/>
        </p:spPr>
      </p:cxnSp>
      <p:sp>
        <p:nvSpPr>
          <p:cNvPr id="55" name="矩形 54"/>
          <p:cNvSpPr/>
          <p:nvPr/>
        </p:nvSpPr>
        <p:spPr>
          <a:xfrm>
            <a:off x="666969" y="3481559"/>
            <a:ext cx="1453475" cy="276999"/>
          </a:xfrm>
          <a:prstGeom prst="rect">
            <a:avLst/>
          </a:prstGeom>
        </p:spPr>
        <p:txBody>
          <a:bodyPr wrap="none">
            <a:spAutoFit/>
          </a:bodyPr>
          <a:lstStyle/>
          <a:p>
            <a:pPr marL="0" marR="0" lvl="0" indent="0" algn="l" defTabSz="914281"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prstClr val="black"/>
                </a:solidFill>
                <a:effectLst/>
                <a:uLnTx/>
                <a:uFillTx/>
                <a:latin typeface="Calibri"/>
                <a:ea typeface="宋体" panose="02010600030101010101" pitchFamily="2" charset="-122"/>
              </a:rPr>
              <a:t>Target MR/CT image</a:t>
            </a:r>
            <a:endParaRPr kumimoji="0" lang="zh-CN" altLang="en-US" sz="1200" b="0" i="0" u="none" strike="noStrike" kern="0" cap="none" spc="0" normalizeH="0" baseline="0" noProof="0" dirty="0" smtClean="0">
              <a:ln>
                <a:noFill/>
              </a:ln>
              <a:solidFill>
                <a:prstClr val="black"/>
              </a:solidFill>
              <a:effectLst/>
              <a:uLnTx/>
              <a:uFillTx/>
              <a:latin typeface="Calibri"/>
              <a:ea typeface="宋体" panose="02010600030101010101" pitchFamily="2" charset="-122"/>
            </a:endParaRPr>
          </a:p>
        </p:txBody>
      </p:sp>
      <p:cxnSp>
        <p:nvCxnSpPr>
          <p:cNvPr id="77" name="直接箭头连接符 76"/>
          <p:cNvCxnSpPr>
            <a:endCxn id="49" idx="1"/>
          </p:cNvCxnSpPr>
          <p:nvPr/>
        </p:nvCxnSpPr>
        <p:spPr>
          <a:xfrm flipV="1">
            <a:off x="2335964" y="4359702"/>
            <a:ext cx="432271" cy="6512"/>
          </a:xfrm>
          <a:prstGeom prst="straightConnector1">
            <a:avLst/>
          </a:prstGeom>
          <a:noFill/>
          <a:ln w="12700" cap="flat" cmpd="sng" algn="ctr">
            <a:solidFill>
              <a:srgbClr val="5B9BD5"/>
            </a:solidFill>
            <a:prstDash val="solid"/>
            <a:miter lim="800000"/>
            <a:tailEnd type="arrow"/>
          </a:ln>
          <a:effectLst/>
        </p:spPr>
      </p:cxnSp>
      <p:pic>
        <p:nvPicPr>
          <p:cNvPr id="78" name="图片 77"/>
          <p:cNvPicPr>
            <a:picLocks noChangeAspect="1"/>
          </p:cNvPicPr>
          <p:nvPr/>
        </p:nvPicPr>
        <p:blipFill>
          <a:blip r:embed="rId12"/>
          <a:stretch>
            <a:fillRect/>
          </a:stretch>
        </p:blipFill>
        <p:spPr>
          <a:xfrm>
            <a:off x="2113924" y="2387751"/>
            <a:ext cx="1026692" cy="1010361"/>
          </a:xfrm>
          <a:prstGeom prst="rect">
            <a:avLst/>
          </a:prstGeom>
          <a:solidFill>
            <a:sysClr val="window" lastClr="FFFFFF"/>
          </a:solidFill>
          <a:ln w="12700" cap="flat" cmpd="sng" algn="ctr">
            <a:solidFill>
              <a:srgbClr val="4BACC6"/>
            </a:solidFill>
            <a:prstDash val="solid"/>
          </a:ln>
          <a:effectLst/>
        </p:spPr>
      </p:pic>
      <p:cxnSp>
        <p:nvCxnSpPr>
          <p:cNvPr id="79" name="肘形连接符 78"/>
          <p:cNvCxnSpPr>
            <a:stCxn id="78" idx="2"/>
            <a:endCxn id="49" idx="0"/>
          </p:cNvCxnSpPr>
          <p:nvPr/>
        </p:nvCxnSpPr>
        <p:spPr>
          <a:xfrm rot="16200000" flipH="1">
            <a:off x="2600420" y="3424961"/>
            <a:ext cx="709562" cy="655863"/>
          </a:xfrm>
          <a:prstGeom prst="bentConnector3">
            <a:avLst>
              <a:gd name="adj1" fmla="val 50000"/>
            </a:avLst>
          </a:prstGeom>
          <a:noFill/>
          <a:ln w="12700" cap="flat" cmpd="sng" algn="ctr">
            <a:solidFill>
              <a:srgbClr val="4F81BD">
                <a:shade val="95000"/>
                <a:satMod val="105000"/>
              </a:srgbClr>
            </a:solidFill>
            <a:prstDash val="solid"/>
            <a:tailEnd type="triangle"/>
          </a:ln>
          <a:effectLst/>
        </p:spPr>
      </p:cxnSp>
      <p:sp>
        <p:nvSpPr>
          <p:cNvPr id="80" name="椭圆 79"/>
          <p:cNvSpPr/>
          <p:nvPr/>
        </p:nvSpPr>
        <p:spPr bwMode="auto">
          <a:xfrm>
            <a:off x="1699259" y="5127003"/>
            <a:ext cx="45719" cy="45719"/>
          </a:xfrm>
          <a:prstGeom prst="ellipse">
            <a:avLst/>
          </a:prstGeom>
          <a:solidFill>
            <a:srgbClr val="C00000"/>
          </a:solidFill>
          <a:ln w="2857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sp>
        <p:nvSpPr>
          <p:cNvPr id="81" name="椭圆 80"/>
          <p:cNvSpPr/>
          <p:nvPr/>
        </p:nvSpPr>
        <p:spPr bwMode="auto">
          <a:xfrm>
            <a:off x="2612028" y="2607361"/>
            <a:ext cx="45719" cy="45719"/>
          </a:xfrm>
          <a:prstGeom prst="ellipse">
            <a:avLst/>
          </a:prstGeom>
          <a:solidFill>
            <a:srgbClr val="C00000"/>
          </a:solidFill>
          <a:ln w="2857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cxnSp>
        <p:nvCxnSpPr>
          <p:cNvPr id="82" name="直接箭头连接符 81"/>
          <p:cNvCxnSpPr>
            <a:stCxn id="80" idx="0"/>
          </p:cNvCxnSpPr>
          <p:nvPr/>
        </p:nvCxnSpPr>
        <p:spPr bwMode="auto">
          <a:xfrm flipV="1">
            <a:off x="1722119" y="2653080"/>
            <a:ext cx="905150" cy="2473923"/>
          </a:xfrm>
          <a:prstGeom prst="straightConnector1">
            <a:avLst/>
          </a:prstGeom>
          <a:solidFill>
            <a:srgbClr val="DDDDDD"/>
          </a:solidFill>
          <a:ln w="12700"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椭圆 82"/>
          <p:cNvSpPr/>
          <p:nvPr/>
        </p:nvSpPr>
        <p:spPr bwMode="auto">
          <a:xfrm>
            <a:off x="3671319" y="2620760"/>
            <a:ext cx="45719" cy="45719"/>
          </a:xfrm>
          <a:prstGeom prst="ellipse">
            <a:avLst/>
          </a:prstGeom>
          <a:solidFill>
            <a:srgbClr val="C00000"/>
          </a:solidFill>
          <a:ln w="2857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黑体" pitchFamily="2" charset="-122"/>
            </a:endParaRPr>
          </a:p>
        </p:txBody>
      </p:sp>
      <p:cxnSp>
        <p:nvCxnSpPr>
          <p:cNvPr id="84" name="直接箭头连接符 83"/>
          <p:cNvCxnSpPr>
            <a:stCxn id="81" idx="6"/>
            <a:endCxn id="83" idx="3"/>
          </p:cNvCxnSpPr>
          <p:nvPr/>
        </p:nvCxnSpPr>
        <p:spPr bwMode="auto">
          <a:xfrm>
            <a:off x="2657747" y="2630221"/>
            <a:ext cx="1020267" cy="29563"/>
          </a:xfrm>
          <a:prstGeom prst="straightConnector1">
            <a:avLst/>
          </a:prstGeom>
          <a:solidFill>
            <a:srgbClr val="DDDDDD"/>
          </a:solidFill>
          <a:ln w="12700"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箭头连接符 84"/>
          <p:cNvCxnSpPr>
            <a:stCxn id="83" idx="4"/>
            <a:endCxn id="80" idx="5"/>
          </p:cNvCxnSpPr>
          <p:nvPr/>
        </p:nvCxnSpPr>
        <p:spPr bwMode="auto">
          <a:xfrm flipH="1">
            <a:off x="1738283" y="2666479"/>
            <a:ext cx="1955896" cy="2499548"/>
          </a:xfrm>
          <a:prstGeom prst="straightConnector1">
            <a:avLst/>
          </a:prstGeom>
          <a:solidFill>
            <a:srgbClr val="DDDDDD"/>
          </a:solidFill>
          <a:ln w="12700"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5375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fill="remove" grpId="1" nodeType="clickEffect">
                                  <p:stCondLst>
                                    <p:cond delay="0"/>
                                  </p:stCondLst>
                                  <p:childTnLst>
                                    <p:animClr clrSpc="rgb" dir="cw">
                                      <p:cBhvr override="childStyle">
                                        <p:cTn id="10" dur="250" autoRev="1" fill="remove"/>
                                        <p:tgtEl>
                                          <p:spTgt spid="80"/>
                                        </p:tgtEl>
                                        <p:attrNameLst>
                                          <p:attrName>style.color</p:attrName>
                                        </p:attrNameLst>
                                      </p:cBhvr>
                                      <p:to>
                                        <a:schemeClr val="bg1"/>
                                      </p:to>
                                    </p:animClr>
                                    <p:animClr clrSpc="rgb" dir="cw">
                                      <p:cBhvr>
                                        <p:cTn id="11" dur="250" autoRev="1" fill="remove"/>
                                        <p:tgtEl>
                                          <p:spTgt spid="80"/>
                                        </p:tgtEl>
                                        <p:attrNameLst>
                                          <p:attrName>fillcolor</p:attrName>
                                        </p:attrNameLst>
                                      </p:cBhvr>
                                      <p:to>
                                        <a:schemeClr val="bg1"/>
                                      </p:to>
                                    </p:animClr>
                                    <p:set>
                                      <p:cBhvr>
                                        <p:cTn id="12" dur="250" autoRev="1" fill="remove"/>
                                        <p:tgtEl>
                                          <p:spTgt spid="80"/>
                                        </p:tgtEl>
                                        <p:attrNameLst>
                                          <p:attrName>fill.type</p:attrName>
                                        </p:attrNameLst>
                                      </p:cBhvr>
                                      <p:to>
                                        <p:strVal val="solid"/>
                                      </p:to>
                                    </p:set>
                                    <p:set>
                                      <p:cBhvr>
                                        <p:cTn id="13" dur="250" autoRev="1" fill="remove"/>
                                        <p:tgtEl>
                                          <p:spTgt spid="80"/>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wipe(down)">
                                      <p:cBhvr>
                                        <p:cTn id="18" dur="500"/>
                                        <p:tgtEl>
                                          <p:spTgt spid="82"/>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8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wipe(left)">
                                      <p:cBhvr>
                                        <p:cTn id="26" dur="500"/>
                                        <p:tgtEl>
                                          <p:spTgt spid="84"/>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8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up)">
                                      <p:cBhvr>
                                        <p:cTn id="34"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1" grpId="0" animBg="1"/>
      <p:bldP spid="83" grpId="0" animBg="1"/>
    </p:bld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20070815模板</Template>
  <TotalTime>29948</TotalTime>
  <Words>2189</Words>
  <Application>Microsoft Office PowerPoint</Application>
  <PresentationFormat>全屏显示(4:3)</PresentationFormat>
  <Paragraphs>636</Paragraphs>
  <Slides>34</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ＭＳ Ｐゴシック</vt:lpstr>
      <vt:lpstr>黑体</vt:lpstr>
      <vt:lpstr>华文新魏</vt:lpstr>
      <vt:lpstr>宋体</vt:lpstr>
      <vt:lpstr>Arial</vt:lpstr>
      <vt:lpstr>Brush Script MT</vt:lpstr>
      <vt:lpstr>Calibri</vt:lpstr>
      <vt:lpstr>Times</vt:lpstr>
      <vt:lpstr>Times New Roman</vt:lpstr>
      <vt:lpstr>1_自定义设计方案</vt:lpstr>
      <vt:lpstr>Whole Heart Segmentation</vt:lpstr>
      <vt:lpstr>Content of whole heart segmentation</vt:lpstr>
      <vt:lpstr>Related publication</vt:lpstr>
      <vt:lpstr>Whole heart segmentation</vt:lpstr>
      <vt:lpstr>Whole heart segmentation</vt:lpstr>
      <vt:lpstr>Whole heart segmentation</vt:lpstr>
      <vt:lpstr>Whole heart segmentation</vt:lpstr>
      <vt:lpstr>The proposed registration</vt:lpstr>
      <vt:lpstr>Whole heart segmentation</vt:lpstr>
      <vt:lpstr>Whole heart segmentation</vt:lpstr>
      <vt:lpstr>Whole heart segmentation</vt:lpstr>
      <vt:lpstr>Whole heart segmentation</vt:lpstr>
      <vt:lpstr>Content of whole heart segmentation</vt:lpstr>
      <vt:lpstr>Whole heart segmentation</vt:lpstr>
      <vt:lpstr>Whole heart segmentation</vt:lpstr>
      <vt:lpstr>Whole heart segmentation</vt:lpstr>
      <vt:lpstr>Multi-atlas segmentation (MAS)</vt:lpstr>
      <vt:lpstr>Whole heart segmentation</vt:lpstr>
      <vt:lpstr>Whole heart segmentation</vt:lpstr>
      <vt:lpstr>Multi-modality and multi-atlas</vt:lpstr>
      <vt:lpstr>Multi-modality multi-atlas</vt:lpstr>
      <vt:lpstr>Multi-modality multi-atlas</vt:lpstr>
      <vt:lpstr>Multi-modality multi-atlas</vt:lpstr>
      <vt:lpstr>Multi-modality multi-atlas</vt:lpstr>
      <vt:lpstr>Multi-modality multi-atlas</vt:lpstr>
      <vt:lpstr>Multi-modality multi-atlas</vt:lpstr>
      <vt:lpstr>Multi-modality multi-atlas</vt:lpstr>
      <vt:lpstr>Multi-modality multi-atlas (M3AS)</vt:lpstr>
      <vt:lpstr>M3AS: MRI seg results</vt:lpstr>
      <vt:lpstr>Study of patch strategies</vt:lpstr>
      <vt:lpstr>Study of patch strategies</vt:lpstr>
      <vt:lpstr>M3AS: MRI seg results</vt:lpstr>
      <vt:lpstr>M3AS: MRI seg results</vt:lpstr>
      <vt:lpstr>Related publication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zxh</dc:creator>
  <cp:lastModifiedBy>zxh</cp:lastModifiedBy>
  <cp:revision>3587</cp:revision>
  <cp:lastPrinted>1601-01-01T00:00:00Z</cp:lastPrinted>
  <dcterms:created xsi:type="dcterms:W3CDTF">1601-01-01T00:00:00Z</dcterms:created>
  <dcterms:modified xsi:type="dcterms:W3CDTF">2017-02-14T08:00:35Z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